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54"/>
  </p:notesMasterIdLst>
  <p:sldIdLst>
    <p:sldId id="256" r:id="rId2"/>
    <p:sldId id="469" r:id="rId3"/>
    <p:sldId id="470" r:id="rId4"/>
    <p:sldId id="471" r:id="rId5"/>
    <p:sldId id="472" r:id="rId6"/>
    <p:sldId id="486" r:id="rId7"/>
    <p:sldId id="487" r:id="rId8"/>
    <p:sldId id="481" r:id="rId9"/>
    <p:sldId id="482" r:id="rId10"/>
    <p:sldId id="483" r:id="rId11"/>
    <p:sldId id="485" r:id="rId12"/>
    <p:sldId id="476" r:id="rId13"/>
    <p:sldId id="477" r:id="rId14"/>
    <p:sldId id="475" r:id="rId15"/>
    <p:sldId id="488" r:id="rId16"/>
    <p:sldId id="478" r:id="rId17"/>
    <p:sldId id="479" r:id="rId18"/>
    <p:sldId id="480" r:id="rId19"/>
    <p:sldId id="484" r:id="rId20"/>
    <p:sldId id="468" r:id="rId21"/>
    <p:sldId id="435" r:id="rId22"/>
    <p:sldId id="489" r:id="rId23"/>
    <p:sldId id="436" r:id="rId24"/>
    <p:sldId id="438" r:id="rId25"/>
    <p:sldId id="439" r:id="rId26"/>
    <p:sldId id="441" r:id="rId27"/>
    <p:sldId id="442" r:id="rId28"/>
    <p:sldId id="444" r:id="rId29"/>
    <p:sldId id="440" r:id="rId30"/>
    <p:sldId id="443" r:id="rId31"/>
    <p:sldId id="446" r:id="rId32"/>
    <p:sldId id="447" r:id="rId33"/>
    <p:sldId id="448" r:id="rId34"/>
    <p:sldId id="449" r:id="rId35"/>
    <p:sldId id="450" r:id="rId36"/>
    <p:sldId id="451" r:id="rId37"/>
    <p:sldId id="452" r:id="rId38"/>
    <p:sldId id="453" r:id="rId39"/>
    <p:sldId id="454" r:id="rId40"/>
    <p:sldId id="455" r:id="rId41"/>
    <p:sldId id="456" r:id="rId42"/>
    <p:sldId id="457" r:id="rId43"/>
    <p:sldId id="458" r:id="rId44"/>
    <p:sldId id="459" r:id="rId45"/>
    <p:sldId id="465" r:id="rId46"/>
    <p:sldId id="467" r:id="rId47"/>
    <p:sldId id="414" r:id="rId48"/>
    <p:sldId id="461" r:id="rId49"/>
    <p:sldId id="463" r:id="rId50"/>
    <p:sldId id="464" r:id="rId51"/>
    <p:sldId id="462" r:id="rId52"/>
    <p:sldId id="33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92015" autoAdjust="0"/>
  </p:normalViewPr>
  <p:slideViewPr>
    <p:cSldViewPr snapToGrid="0">
      <p:cViewPr varScale="1">
        <p:scale>
          <a:sx n="60" d="100"/>
          <a:sy n="60" d="100"/>
        </p:scale>
        <p:origin x="5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4530E-66E8-4EEF-8660-8A53FF529BDE}" type="datetimeFigureOut">
              <a:rPr lang="en-SG" smtClean="0"/>
              <a:t>28/10/2021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195AC-A795-4C37-B905-E546E142DAE9}" type="slidenum">
              <a:rPr lang="en-SG" smtClean="0"/>
              <a:t>‹#›</a:t>
            </a:fld>
            <a:endParaRPr lang="en-SG"/>
          </a:p>
        </p:txBody>
      </p:sp>
    </p:spTree>
    <p:extLst>
      <p:ext uri="{BB962C8B-B14F-4D97-AF65-F5344CB8AC3E}">
        <p14:creationId xmlns:p14="http://schemas.microsoft.com/office/powerpoint/2010/main" val="42940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earth can be assumed to be an inertial frame of reference if we ignore effects of the rotation of the earth as well as the earth’s motion around the sun.</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If a frame of reference, B,  moves with constant velocity with an inertial frame of reference, A,  then B is also an inertial frame of reference.</a:t>
            </a:r>
          </a:p>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9DDA3C8C-DC59-46E6-9E9C-2C3D43B5E77D}" type="slidenum">
              <a:rPr lang="en-US" smtClean="0"/>
              <a:pPr/>
              <a:t>15</a:t>
            </a:fld>
            <a:endParaRPr lang="en-US"/>
          </a:p>
        </p:txBody>
      </p:sp>
    </p:spTree>
    <p:extLst>
      <p:ext uri="{BB962C8B-B14F-4D97-AF65-F5344CB8AC3E}">
        <p14:creationId xmlns:p14="http://schemas.microsoft.com/office/powerpoint/2010/main" val="2241137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F = mg/cos </a:t>
            </a:r>
            <a:r>
              <a:rPr lang="el-GR" sz="1200" dirty="0" smtClean="0"/>
              <a:t>β</a:t>
            </a:r>
            <a:r>
              <a:rPr lang="en-GB" sz="1200" dirty="0" smtClean="0"/>
              <a:t>, T = 2</a:t>
            </a:r>
            <a:r>
              <a:rPr lang="el-GR" sz="1200" i="0" dirty="0" smtClean="0">
                <a:latin typeface="+mn-lt"/>
                <a:cs typeface="Times New Roman" pitchFamily="18" charset="0"/>
              </a:rPr>
              <a:t>π√</a:t>
            </a:r>
            <a:r>
              <a:rPr lang="en-GB" sz="1200" i="0" dirty="0" smtClean="0">
                <a:latin typeface="+mn-lt"/>
                <a:cs typeface="Times New Roman" pitchFamily="18" charset="0"/>
              </a:rPr>
              <a:t>(L cos </a:t>
            </a:r>
            <a:r>
              <a:rPr lang="el-GR" sz="1200" dirty="0" smtClean="0"/>
              <a:t>β</a:t>
            </a:r>
            <a:r>
              <a:rPr lang="en-GB" sz="1200" dirty="0" smtClean="0"/>
              <a:t>/g)</a:t>
            </a:r>
            <a:r>
              <a:rPr lang="en-GB" sz="1200" i="0" dirty="0" smtClean="0">
                <a:latin typeface="+mn-lt"/>
                <a:cs typeface="Times New Roman" pitchFamily="18" charset="0"/>
              </a:rPr>
              <a:t> </a:t>
            </a:r>
            <a:endParaRPr lang="en-US" i="0" dirty="0" smtClean="0">
              <a:latin typeface="+mn-lt"/>
              <a:cs typeface="Times New Roman" pitchFamily="18" charset="0"/>
            </a:endParaRPr>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43</a:t>
            </a:fld>
            <a:endParaRPr lang="en-SG"/>
          </a:p>
        </p:txBody>
      </p:sp>
    </p:spTree>
    <p:extLst>
      <p:ext uri="{BB962C8B-B14F-4D97-AF65-F5344CB8AC3E}">
        <p14:creationId xmlns:p14="http://schemas.microsoft.com/office/powerpoint/2010/main" val="798514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Top: </a:t>
            </a:r>
            <a:r>
              <a:rPr lang="en-GB" dirty="0" err="1" smtClean="0"/>
              <a:t>N</a:t>
            </a:r>
            <a:r>
              <a:rPr lang="en-GB" baseline="-25000" dirty="0" err="1" smtClean="0"/>
              <a:t>top</a:t>
            </a:r>
            <a:r>
              <a:rPr lang="en-GB" baseline="-25000" dirty="0" smtClean="0"/>
              <a:t> </a:t>
            </a:r>
            <a:r>
              <a:rPr lang="en-GB" baseline="0" dirty="0" smtClean="0"/>
              <a:t>=  mg (1 – v</a:t>
            </a:r>
            <a:r>
              <a:rPr lang="en-GB" baseline="30000" dirty="0" smtClean="0"/>
              <a:t>2</a:t>
            </a:r>
            <a:r>
              <a:rPr lang="en-GB" baseline="0" dirty="0" smtClean="0"/>
              <a:t>/</a:t>
            </a:r>
            <a:r>
              <a:rPr lang="en-GB" baseline="0" dirty="0" err="1" smtClean="0"/>
              <a:t>gR</a:t>
            </a:r>
            <a:r>
              <a:rPr lang="en-GB" baseline="0" dirty="0" smtClean="0"/>
              <a:t>), </a:t>
            </a:r>
            <a:r>
              <a:rPr lang="en-GB" dirty="0" smtClean="0"/>
              <a:t>Bottom: </a:t>
            </a:r>
            <a:r>
              <a:rPr lang="en-GB" dirty="0" err="1" smtClean="0"/>
              <a:t>N</a:t>
            </a:r>
            <a:r>
              <a:rPr lang="en-GB" baseline="-25000" dirty="0" err="1" smtClean="0"/>
              <a:t>bottom</a:t>
            </a:r>
            <a:r>
              <a:rPr lang="en-GB" baseline="0" dirty="0" smtClean="0"/>
              <a:t>=  mg (1 + v</a:t>
            </a:r>
            <a:r>
              <a:rPr lang="en-GB" baseline="30000" dirty="0" smtClean="0"/>
              <a:t>2</a:t>
            </a:r>
            <a:r>
              <a:rPr lang="en-GB" baseline="0" dirty="0" smtClean="0"/>
              <a:t>/</a:t>
            </a:r>
            <a:r>
              <a:rPr lang="en-GB" baseline="0" dirty="0" err="1" smtClean="0"/>
              <a:t>gR</a:t>
            </a:r>
            <a:r>
              <a:rPr lang="en-GB" baseline="0" dirty="0" smtClean="0"/>
              <a:t>)</a:t>
            </a:r>
            <a:endParaRPr lang="en-US" baseline="30000" dirty="0" smtClean="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44</a:t>
            </a:fld>
            <a:endParaRPr lang="en-SG"/>
          </a:p>
        </p:txBody>
      </p:sp>
    </p:spTree>
    <p:extLst>
      <p:ext uri="{BB962C8B-B14F-4D97-AF65-F5344CB8AC3E}">
        <p14:creationId xmlns:p14="http://schemas.microsoft.com/office/powerpoint/2010/main" val="9388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F = -1.8N. The negative sign indicates that the direction of the force is opposite</a:t>
            </a:r>
            <a:r>
              <a:rPr lang="en-GB" baseline="0" dirty="0" smtClean="0"/>
              <a:t> to the motion. </a:t>
            </a:r>
            <a:endParaRPr lang="en-US" dirty="0" smtClean="0"/>
          </a:p>
        </p:txBody>
      </p:sp>
      <p:sp>
        <p:nvSpPr>
          <p:cNvPr id="4" name="Slide Number Placeholder 3"/>
          <p:cNvSpPr>
            <a:spLocks noGrp="1"/>
          </p:cNvSpPr>
          <p:nvPr>
            <p:ph type="sldNum" sz="quarter" idx="10"/>
          </p:nvPr>
        </p:nvSpPr>
        <p:spPr/>
        <p:txBody>
          <a:bodyPr/>
          <a:lstStyle/>
          <a:p>
            <a:fld id="{B3E195AC-A795-4C37-B905-E546E142DAE9}" type="slidenum">
              <a:rPr lang="en-SG" smtClean="0"/>
              <a:t>23</a:t>
            </a:fld>
            <a:endParaRPr lang="en-SG"/>
          </a:p>
        </p:txBody>
      </p:sp>
    </p:spTree>
    <p:extLst>
      <p:ext uri="{BB962C8B-B14F-4D97-AF65-F5344CB8AC3E}">
        <p14:creationId xmlns:p14="http://schemas.microsoft.com/office/powerpoint/2010/main" val="3604211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t>
            </a:r>
            <a:r>
              <a:rPr lang="en-GB" dirty="0" err="1" smtClean="0"/>
              <a:t>i</a:t>
            </a:r>
            <a:r>
              <a:rPr lang="en-GB" dirty="0" smtClean="0"/>
              <a:t>)</a:t>
            </a:r>
            <a:r>
              <a:rPr lang="en-GB" baseline="0" dirty="0" smtClean="0"/>
              <a:t> </a:t>
            </a:r>
            <a:r>
              <a:rPr lang="en-GB" dirty="0" smtClean="0"/>
              <a:t>W</a:t>
            </a:r>
            <a:r>
              <a:rPr lang="en-GB" baseline="-25000" dirty="0" smtClean="0"/>
              <a:t>G</a:t>
            </a:r>
            <a:r>
              <a:rPr lang="en-GB" baseline="0" dirty="0" smtClean="0"/>
              <a:t> = 490 N (ii) T</a:t>
            </a:r>
            <a:r>
              <a:rPr lang="en-GB" baseline="-25000" dirty="0" smtClean="0"/>
              <a:t>R on G</a:t>
            </a:r>
            <a:r>
              <a:rPr lang="en-GB" baseline="0" dirty="0" smtClean="0"/>
              <a:t>  = 490 N  (iii) T = 490 N</a:t>
            </a:r>
          </a:p>
          <a:p>
            <a:r>
              <a:rPr lang="en-GB" baseline="0" dirty="0" smtClean="0"/>
              <a:t>(b) T = 610 N</a:t>
            </a:r>
            <a:endParaRPr lang="en-US" baseline="-25000" dirty="0" smtClean="0"/>
          </a:p>
        </p:txBody>
      </p:sp>
      <p:sp>
        <p:nvSpPr>
          <p:cNvPr id="4" name="Slide Number Placeholder 3"/>
          <p:cNvSpPr>
            <a:spLocks noGrp="1"/>
          </p:cNvSpPr>
          <p:nvPr>
            <p:ph type="sldNum" sz="quarter" idx="10"/>
          </p:nvPr>
        </p:nvSpPr>
        <p:spPr/>
        <p:txBody>
          <a:bodyPr/>
          <a:lstStyle/>
          <a:p>
            <a:fld id="{B3E195AC-A795-4C37-B905-E546E142DAE9}" type="slidenum">
              <a:rPr lang="en-SG" smtClean="0"/>
              <a:t>24</a:t>
            </a:fld>
            <a:endParaRPr lang="en-SG"/>
          </a:p>
        </p:txBody>
      </p:sp>
    </p:spTree>
    <p:extLst>
      <p:ext uri="{BB962C8B-B14F-4D97-AF65-F5344CB8AC3E}">
        <p14:creationId xmlns:p14="http://schemas.microsoft.com/office/powerpoint/2010/main" val="337004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a:t>
            </a:r>
            <a:r>
              <a:rPr lang="en-GB" baseline="-25000" dirty="0" smtClean="0"/>
              <a:t>1</a:t>
            </a:r>
            <a:r>
              <a:rPr lang="en-GB" baseline="0" dirty="0" smtClean="0"/>
              <a:t> = w, </a:t>
            </a:r>
            <a:r>
              <a:rPr lang="en-GB" dirty="0" smtClean="0"/>
              <a:t>T</a:t>
            </a:r>
            <a:r>
              <a:rPr lang="en-GB" baseline="-25000" dirty="0" smtClean="0"/>
              <a:t>2</a:t>
            </a:r>
            <a:r>
              <a:rPr lang="en-GB" baseline="0" dirty="0" smtClean="0"/>
              <a:t> = 0.58 w,</a:t>
            </a:r>
            <a:r>
              <a:rPr lang="en-GB" dirty="0" smtClean="0"/>
              <a:t> T</a:t>
            </a:r>
            <a:r>
              <a:rPr lang="en-GB" baseline="-25000" dirty="0" smtClean="0"/>
              <a:t>3</a:t>
            </a:r>
            <a:r>
              <a:rPr lang="en-GB" baseline="0" dirty="0" smtClean="0"/>
              <a:t> = 1.2 w</a:t>
            </a:r>
            <a:endParaRPr lang="en-US" baseline="-25000" dirty="0" smtClean="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25</a:t>
            </a:fld>
            <a:endParaRPr lang="en-SG"/>
          </a:p>
        </p:txBody>
      </p:sp>
    </p:spTree>
    <p:extLst>
      <p:ext uri="{BB962C8B-B14F-4D97-AF65-F5344CB8AC3E}">
        <p14:creationId xmlns:p14="http://schemas.microsoft.com/office/powerpoint/2010/main" val="376103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Acceleration of the glider and the object is </a:t>
            </a:r>
            <a:r>
              <a:rPr lang="en-US" sz="1200" dirty="0" smtClean="0"/>
              <a:t>m</a:t>
            </a:r>
            <a:r>
              <a:rPr lang="en-US" sz="1200" baseline="-25000" dirty="0" smtClean="0"/>
              <a:t>2</a:t>
            </a:r>
            <a:r>
              <a:rPr lang="en-GB" sz="1200" dirty="0" smtClean="0"/>
              <a:t>g/(</a:t>
            </a:r>
            <a:r>
              <a:rPr lang="en-US" sz="1200" dirty="0" smtClean="0"/>
              <a:t>m</a:t>
            </a:r>
            <a:r>
              <a:rPr lang="en-US" sz="1200" baseline="-25000" dirty="0" smtClean="0"/>
              <a:t>1</a:t>
            </a:r>
            <a:r>
              <a:rPr lang="en-US" sz="1200" kern="1200" baseline="0" dirty="0" smtClean="0">
                <a:solidFill>
                  <a:schemeClr val="tx1"/>
                </a:solidFill>
                <a:latin typeface="+mn-lt"/>
                <a:ea typeface="+mn-ea"/>
                <a:cs typeface="+mn-cs"/>
              </a:rPr>
              <a:t>+</a:t>
            </a:r>
            <a:r>
              <a:rPr lang="en-US" sz="1200" dirty="0" smtClean="0"/>
              <a:t>m</a:t>
            </a:r>
            <a:r>
              <a:rPr lang="en-US" sz="1200" baseline="-25000" dirty="0" smtClean="0"/>
              <a:t>2</a:t>
            </a:r>
            <a:r>
              <a:rPr kumimoji="0" lang="en-GB" sz="2000" kern="1200" spc="0" baseline="0" dirty="0" smtClean="0">
                <a:solidFill>
                  <a:schemeClr val="tx1"/>
                </a:solidFill>
                <a:latin typeface="Calibri" pitchFamily="34" charset="0"/>
                <a:ea typeface="+mn-ea"/>
                <a:cs typeface="Calibri" pitchFamily="34" charset="0"/>
              </a:rPr>
              <a:t>)  and Tension is (</a:t>
            </a:r>
            <a:r>
              <a:rPr lang="en-US" sz="1200" dirty="0" smtClean="0"/>
              <a:t>m</a:t>
            </a:r>
            <a:r>
              <a:rPr lang="en-US" sz="1200" baseline="-25000" dirty="0" smtClean="0"/>
              <a:t>1</a:t>
            </a:r>
            <a:r>
              <a:rPr lang="en-US" sz="1200" dirty="0" smtClean="0"/>
              <a:t>m</a:t>
            </a:r>
            <a:r>
              <a:rPr lang="en-US" sz="1200" baseline="-25000" dirty="0" smtClean="0"/>
              <a:t>2</a:t>
            </a:r>
            <a:r>
              <a:rPr lang="en-GB" sz="1200" dirty="0" smtClean="0"/>
              <a:t>g)/(</a:t>
            </a:r>
            <a:r>
              <a:rPr lang="en-US" sz="1200" dirty="0" smtClean="0"/>
              <a:t>m</a:t>
            </a:r>
            <a:r>
              <a:rPr lang="en-US" sz="1200" baseline="-25000" dirty="0" smtClean="0"/>
              <a:t>1</a:t>
            </a:r>
            <a:r>
              <a:rPr lang="en-US" sz="1200" kern="1200" baseline="0" dirty="0" smtClean="0">
                <a:solidFill>
                  <a:schemeClr val="tx1"/>
                </a:solidFill>
                <a:latin typeface="+mn-lt"/>
                <a:ea typeface="+mn-ea"/>
                <a:cs typeface="+mn-cs"/>
              </a:rPr>
              <a:t>+</a:t>
            </a:r>
            <a:r>
              <a:rPr lang="en-US" sz="1200" dirty="0" smtClean="0"/>
              <a:t>m</a:t>
            </a:r>
            <a:r>
              <a:rPr lang="en-US" sz="1200" baseline="-25000" dirty="0" smtClean="0"/>
              <a:t>2</a:t>
            </a:r>
            <a:r>
              <a:rPr kumimoji="0" lang="en-GB" sz="2000" kern="1200" spc="0" baseline="0" dirty="0" smtClean="0">
                <a:solidFill>
                  <a:schemeClr val="tx1"/>
                </a:solidFill>
                <a:latin typeface="Calibri" pitchFamily="34" charset="0"/>
                <a:ea typeface="+mn-ea"/>
                <a:cs typeface="Calibri" pitchFamily="34" charset="0"/>
              </a:rPr>
              <a:t>).</a:t>
            </a:r>
            <a:endParaRPr kumimoji="0" lang="en-US" sz="2000" kern="1200" spc="0" baseline="30000" dirty="0" smtClean="0">
              <a:solidFill>
                <a:schemeClr val="tx1"/>
              </a:solidFill>
              <a:latin typeface="Calibri" pitchFamily="34" charset="0"/>
              <a:ea typeface="+mn-ea"/>
              <a:cs typeface="Calibri" pitchFamily="34" charset="0"/>
            </a:endParaRPr>
          </a:p>
        </p:txBody>
      </p:sp>
      <p:sp>
        <p:nvSpPr>
          <p:cNvPr id="4" name="Slide Number Placeholder 3"/>
          <p:cNvSpPr>
            <a:spLocks noGrp="1"/>
          </p:cNvSpPr>
          <p:nvPr>
            <p:ph type="sldNum" sz="quarter" idx="10"/>
          </p:nvPr>
        </p:nvSpPr>
        <p:spPr/>
        <p:txBody>
          <a:bodyPr/>
          <a:lstStyle/>
          <a:p>
            <a:fld id="{B3E195AC-A795-4C37-B905-E546E142DAE9}" type="slidenum">
              <a:rPr lang="en-SG" smtClean="0"/>
              <a:t>28</a:t>
            </a:fld>
            <a:endParaRPr lang="en-SG"/>
          </a:p>
        </p:txBody>
      </p:sp>
    </p:spTree>
    <p:extLst>
      <p:ext uri="{BB962C8B-B14F-4D97-AF65-F5344CB8AC3E}">
        <p14:creationId xmlns:p14="http://schemas.microsoft.com/office/powerpoint/2010/main" val="1572367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w</a:t>
            </a:r>
            <a:r>
              <a:rPr lang="en-GB" baseline="-25000" dirty="0" smtClean="0"/>
              <a:t>2</a:t>
            </a:r>
            <a:r>
              <a:rPr lang="en-GB" dirty="0" smtClean="0"/>
              <a:t> </a:t>
            </a:r>
            <a:r>
              <a:rPr lang="en-GB" baseline="0" dirty="0" smtClean="0"/>
              <a:t>= w</a:t>
            </a:r>
            <a:r>
              <a:rPr lang="en-GB" baseline="-25000" dirty="0" smtClean="0"/>
              <a:t>1</a:t>
            </a:r>
            <a:r>
              <a:rPr lang="en-GB" baseline="0" dirty="0" smtClean="0"/>
              <a:t> sin</a:t>
            </a:r>
            <a:r>
              <a:rPr lang="en-US" sz="1200" dirty="0" smtClean="0"/>
              <a:t>15</a:t>
            </a:r>
            <a:r>
              <a:rPr lang="en-US" sz="1200" baseline="30000" dirty="0" smtClean="0"/>
              <a:t>o</a:t>
            </a:r>
            <a:r>
              <a:rPr lang="en-GB" baseline="0" dirty="0" smtClean="0"/>
              <a:t> = 0.26 w</a:t>
            </a:r>
            <a:r>
              <a:rPr lang="en-GB" baseline="-25000" dirty="0" smtClean="0"/>
              <a:t>1</a:t>
            </a:r>
            <a:endParaRPr lang="en-US" baseline="-25000" dirty="0" smtClean="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29</a:t>
            </a:fld>
            <a:endParaRPr lang="en-SG"/>
          </a:p>
        </p:txBody>
      </p:sp>
    </p:spTree>
    <p:extLst>
      <p:ext uri="{BB962C8B-B14F-4D97-AF65-F5344CB8AC3E}">
        <p14:creationId xmlns:p14="http://schemas.microsoft.com/office/powerpoint/2010/main" val="310381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t>
            </a:r>
            <a:r>
              <a:rPr lang="en-GB" baseline="0" dirty="0" smtClean="0"/>
              <a:t>Tension  = 9440 N  </a:t>
            </a:r>
          </a:p>
          <a:p>
            <a:r>
              <a:rPr lang="en-GB" baseline="0" dirty="0" smtClean="0"/>
              <a:t>(b) Reading on the scale = 590 N</a:t>
            </a:r>
            <a:endParaRPr lang="en-US" baseline="-25000" dirty="0" smtClean="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30</a:t>
            </a:fld>
            <a:endParaRPr lang="en-SG"/>
          </a:p>
        </p:txBody>
      </p:sp>
    </p:spTree>
    <p:extLst>
      <p:ext uri="{BB962C8B-B14F-4D97-AF65-F5344CB8AC3E}">
        <p14:creationId xmlns:p14="http://schemas.microsoft.com/office/powerpoint/2010/main" val="354396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a:t>
            </a:r>
            <a:r>
              <a:rPr lang="en-GB" baseline="0" dirty="0" smtClean="0"/>
              <a:t> a = </a:t>
            </a:r>
            <a:r>
              <a:rPr lang="en-GB" sz="900" baseline="-25000" dirty="0" smtClean="0"/>
              <a:t> </a:t>
            </a:r>
            <a:r>
              <a:rPr lang="en-GB" sz="900" dirty="0" smtClean="0"/>
              <a:t>g </a:t>
            </a:r>
            <a:r>
              <a:rPr lang="en-GB" baseline="0" dirty="0" smtClean="0"/>
              <a:t>sin </a:t>
            </a:r>
            <a:r>
              <a:rPr kumimoji="0" lang="el-GR" sz="900" kern="1200" spc="0" baseline="0" dirty="0" smtClean="0">
                <a:solidFill>
                  <a:schemeClr val="tx1"/>
                </a:solidFill>
                <a:latin typeface="Calibri" pitchFamily="34" charset="0"/>
                <a:ea typeface="+mn-ea"/>
                <a:cs typeface="Calibri" pitchFamily="34" charset="0"/>
              </a:rPr>
              <a:t>α</a:t>
            </a:r>
            <a:r>
              <a:rPr kumimoji="0" lang="en-GB" sz="1200" kern="1200" spc="0" baseline="0" dirty="0" smtClean="0">
                <a:solidFill>
                  <a:schemeClr val="tx1"/>
                </a:solidFill>
                <a:latin typeface="Calibri" pitchFamily="34" charset="0"/>
                <a:ea typeface="+mn-ea"/>
                <a:cs typeface="Calibri" pitchFamily="34" charset="0"/>
              </a:rPr>
              <a:t>, (b) </a:t>
            </a:r>
            <a:r>
              <a:rPr lang="el-GR" sz="900" dirty="0" smtClean="0"/>
              <a:t>α</a:t>
            </a:r>
            <a:r>
              <a:rPr lang="en-GB" sz="1200" dirty="0" smtClean="0"/>
              <a:t> = tan</a:t>
            </a:r>
            <a:r>
              <a:rPr lang="en-GB" sz="1200" baseline="30000" dirty="0" smtClean="0"/>
              <a:t>-1</a:t>
            </a:r>
            <a:r>
              <a:rPr lang="en-GB" sz="1200" baseline="0" dirty="0" smtClean="0"/>
              <a:t>(</a:t>
            </a:r>
            <a:r>
              <a:rPr lang="en-GB" sz="1200" dirty="0" smtClean="0"/>
              <a:t>µ</a:t>
            </a:r>
            <a:r>
              <a:rPr lang="en-GB" sz="1200" baseline="-25000" dirty="0" smtClean="0"/>
              <a:t>k</a:t>
            </a:r>
            <a:r>
              <a:rPr lang="en-GB" sz="1200" baseline="0" dirty="0" smtClean="0"/>
              <a:t>), (c) a = </a:t>
            </a:r>
            <a:r>
              <a:rPr lang="en-GB" sz="1200" dirty="0" smtClean="0"/>
              <a:t>g (</a:t>
            </a:r>
            <a:r>
              <a:rPr lang="en-GB" sz="1200" baseline="0" dirty="0" smtClean="0"/>
              <a:t>sin </a:t>
            </a:r>
            <a:r>
              <a:rPr kumimoji="0" lang="el-GR" sz="2000" kern="1200" spc="0" baseline="0" dirty="0" smtClean="0">
                <a:solidFill>
                  <a:schemeClr val="tx1"/>
                </a:solidFill>
                <a:latin typeface="Calibri" pitchFamily="34" charset="0"/>
                <a:ea typeface="+mn-ea"/>
                <a:cs typeface="Calibri" pitchFamily="34" charset="0"/>
              </a:rPr>
              <a:t>α</a:t>
            </a:r>
            <a:r>
              <a:rPr kumimoji="0" lang="en-GB" sz="2000" kern="1200" spc="0" baseline="0" dirty="0" smtClean="0">
                <a:solidFill>
                  <a:schemeClr val="tx1"/>
                </a:solidFill>
                <a:latin typeface="Calibri" pitchFamily="34" charset="0"/>
                <a:ea typeface="+mn-ea"/>
                <a:cs typeface="Calibri" pitchFamily="34" charset="0"/>
              </a:rPr>
              <a:t> - </a:t>
            </a:r>
            <a:r>
              <a:rPr lang="en-GB" sz="2000" dirty="0" smtClean="0"/>
              <a:t>µ</a:t>
            </a:r>
            <a:r>
              <a:rPr lang="en-GB" sz="2000" baseline="-25000" dirty="0" smtClean="0"/>
              <a:t>k</a:t>
            </a:r>
            <a:r>
              <a:rPr kumimoji="0" lang="en-GB" sz="2000" kern="1200" spc="0" baseline="0" dirty="0" smtClean="0">
                <a:solidFill>
                  <a:schemeClr val="tx1"/>
                </a:solidFill>
                <a:latin typeface="Calibri" pitchFamily="34" charset="0"/>
                <a:ea typeface="+mn-ea"/>
                <a:cs typeface="Calibri" pitchFamily="34" charset="0"/>
              </a:rPr>
              <a:t> cos </a:t>
            </a:r>
            <a:r>
              <a:rPr lang="el-GR" sz="900" dirty="0" smtClean="0"/>
              <a:t>α</a:t>
            </a:r>
            <a:r>
              <a:rPr lang="en-GB" sz="1200" dirty="0" smtClean="0"/>
              <a:t>)</a:t>
            </a:r>
            <a:endParaRPr kumimoji="0" lang="en-US" sz="1200" kern="1200" spc="0" baseline="30000" dirty="0" smtClean="0">
              <a:solidFill>
                <a:schemeClr val="tx1"/>
              </a:solidFill>
              <a:latin typeface="Calibri" pitchFamily="34" charset="0"/>
              <a:ea typeface="+mn-ea"/>
              <a:cs typeface="Calibri" pitchFamily="34" charset="0"/>
            </a:endParaRPr>
          </a:p>
        </p:txBody>
      </p:sp>
      <p:sp>
        <p:nvSpPr>
          <p:cNvPr id="4" name="Slide Number Placeholder 3"/>
          <p:cNvSpPr>
            <a:spLocks noGrp="1"/>
          </p:cNvSpPr>
          <p:nvPr>
            <p:ph type="sldNum" sz="quarter" idx="10"/>
          </p:nvPr>
        </p:nvSpPr>
        <p:spPr/>
        <p:txBody>
          <a:bodyPr/>
          <a:lstStyle/>
          <a:p>
            <a:fld id="{B3E195AC-A795-4C37-B905-E546E142DAE9}" type="slidenum">
              <a:rPr lang="en-SG" smtClean="0"/>
              <a:t>34</a:t>
            </a:fld>
            <a:endParaRPr lang="en-SG"/>
          </a:p>
        </p:txBody>
      </p:sp>
    </p:spTree>
    <p:extLst>
      <p:ext uri="{BB962C8B-B14F-4D97-AF65-F5344CB8AC3E}">
        <p14:creationId xmlns:p14="http://schemas.microsoft.com/office/powerpoint/2010/main" val="363246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GB" dirty="0" smtClean="0"/>
              <a:t>The</a:t>
            </a:r>
            <a:r>
              <a:rPr lang="en-GB" baseline="0" dirty="0" smtClean="0"/>
              <a:t> direction of the velocity is changing due to the net force which is the centripetal force  b) v</a:t>
            </a:r>
            <a:r>
              <a:rPr lang="en-GB" baseline="30000" dirty="0" smtClean="0"/>
              <a:t>2</a:t>
            </a:r>
            <a:r>
              <a:rPr lang="en-GB" baseline="0" dirty="0" smtClean="0"/>
              <a:t>/R</a:t>
            </a:r>
          </a:p>
          <a:p>
            <a:pPr marL="228600" indent="-228600">
              <a:buNone/>
            </a:pPr>
            <a:r>
              <a:rPr lang="en-GB" baseline="0" dirty="0" smtClean="0"/>
              <a:t>b)   The required force or the net force is the centripetal force if it moves at a constant force. b)Tension, gravity </a:t>
            </a:r>
            <a:r>
              <a:rPr lang="en-GB" baseline="0" dirty="0" err="1" smtClean="0"/>
              <a:t>etc</a:t>
            </a:r>
            <a:r>
              <a:rPr lang="en-GB" baseline="0" dirty="0" smtClean="0"/>
              <a:t> together may add up to centripetal force. For a non-uniform circular motion the net force is a result of the centripetal and </a:t>
            </a:r>
            <a:r>
              <a:rPr lang="en-GB" baseline="0" dirty="0" err="1" smtClean="0"/>
              <a:t>tangetial</a:t>
            </a:r>
            <a:r>
              <a:rPr lang="en-GB" baseline="0" dirty="0" smtClean="0"/>
              <a:t> forces.</a:t>
            </a:r>
            <a:endParaRPr lang="en-US" dirty="0" smtClean="0"/>
          </a:p>
          <a:p>
            <a:endParaRPr lang="en-SG" dirty="0"/>
          </a:p>
        </p:txBody>
      </p:sp>
      <p:sp>
        <p:nvSpPr>
          <p:cNvPr id="4" name="Slide Number Placeholder 3"/>
          <p:cNvSpPr>
            <a:spLocks noGrp="1"/>
          </p:cNvSpPr>
          <p:nvPr>
            <p:ph type="sldNum" sz="quarter" idx="10"/>
          </p:nvPr>
        </p:nvSpPr>
        <p:spPr/>
        <p:txBody>
          <a:bodyPr/>
          <a:lstStyle/>
          <a:p>
            <a:fld id="{B3E195AC-A795-4C37-B905-E546E142DAE9}" type="slidenum">
              <a:rPr lang="en-SG" smtClean="0"/>
              <a:t>41</a:t>
            </a:fld>
            <a:endParaRPr lang="en-SG"/>
          </a:p>
        </p:txBody>
      </p:sp>
    </p:spTree>
    <p:extLst>
      <p:ext uri="{BB962C8B-B14F-4D97-AF65-F5344CB8AC3E}">
        <p14:creationId xmlns:p14="http://schemas.microsoft.com/office/powerpoint/2010/main" val="166958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000" spc="-50" baseline="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5F81CD-D0C1-4922-BDDD-01C892859F3C}"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12"/>
          </p:nvPr>
        </p:nvSpPr>
        <p:spPr>
          <a:xfrm>
            <a:off x="9900458" y="6459785"/>
            <a:ext cx="1312025" cy="365125"/>
          </a:xfrm>
        </p:spPr>
        <p:txBody>
          <a:bodyPr/>
          <a:lstStyle>
            <a:lvl1pPr>
              <a:defRPr sz="2000">
                <a:solidFill>
                  <a:schemeClr val="tx1"/>
                </a:solidFill>
                <a:latin typeface="Times New Roman" panose="02020603050405020304" pitchFamily="18" charset="0"/>
                <a:cs typeface="Times New Roman" panose="02020603050405020304" pitchFamily="18" charset="0"/>
              </a:defRPr>
            </a:lvl1pPr>
          </a:lstStyle>
          <a:p>
            <a:r>
              <a:rPr lang="en-US" dirty="0" smtClean="0"/>
              <a:t>Page </a:t>
            </a:r>
            <a:fld id="{8171E6F6-E6A4-4115-9778-B0A1DA8DDBEB}" type="slidenum">
              <a:rPr lang="en-US" smtClean="0"/>
              <a:pPr/>
              <a:t>‹#›</a:t>
            </a:fld>
            <a:endParaRPr lang="en-US" dirty="0"/>
          </a:p>
        </p:txBody>
      </p:sp>
    </p:spTree>
    <p:extLst>
      <p:ext uri="{BB962C8B-B14F-4D97-AF65-F5344CB8AC3E}">
        <p14:creationId xmlns:p14="http://schemas.microsoft.com/office/powerpoint/2010/main" val="19676633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DB0DDA-E988-4C31-AFB3-E51DC76F84F1}"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r>
              <a:rPr lang="en-US" smtClean="0"/>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1098068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CE2D38-9272-4E25-9959-789193B27592}" type="datetime1">
              <a:rPr lang="en-US" smtClean="0"/>
              <a:t>10/28/2021</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32089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00000"/>
          </a:xfrm>
        </p:spPr>
        <p:txBody>
          <a:bodyPr anchor="ctr">
            <a:normAutofit/>
          </a:bodyPr>
          <a:lstStyle>
            <a:lvl1pPr marL="0">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noAutofit/>
          </a:bodyPr>
          <a:lstStyle>
            <a:lvl1pPr marL="342900" indent="-342900">
              <a:lnSpc>
                <a:spcPct val="100000"/>
              </a:lnSpc>
              <a:spcBef>
                <a:spcPts val="1800"/>
              </a:spcBef>
              <a:spcAft>
                <a:spcPts val="600"/>
              </a:spcAft>
              <a:buFont typeface="Arial" panose="020B0604020202020204" pitchFamily="34" charset="0"/>
              <a:buChar char="•"/>
              <a:defRPr sz="2400"/>
            </a:lvl1pPr>
            <a:lvl2pPr marL="627063" indent="-268288">
              <a:lnSpc>
                <a:spcPct val="100000"/>
              </a:lnSpc>
              <a:spcBef>
                <a:spcPts val="600"/>
              </a:spcBef>
              <a:spcAft>
                <a:spcPts val="300"/>
              </a:spcAft>
              <a:defRPr sz="2000"/>
            </a:lvl2pPr>
            <a:lvl3pPr>
              <a:lnSpc>
                <a:spcPct val="100000"/>
              </a:lnSpc>
              <a:spcBef>
                <a:spcPts val="600"/>
              </a:spcBef>
              <a:spcAft>
                <a:spcPts val="600"/>
              </a:spcAft>
              <a:defRPr/>
            </a:lvl3pPr>
            <a:lvl4pPr>
              <a:lnSpc>
                <a:spcPct val="100000"/>
              </a:lnSpc>
              <a:spcBef>
                <a:spcPts val="600"/>
              </a:spcBef>
              <a:spcAft>
                <a:spcPts val="600"/>
              </a:spcAft>
              <a:defRPr/>
            </a:lvl4pPr>
            <a:lvl5pPr>
              <a:lnSpc>
                <a:spcPct val="100000"/>
              </a:lnSpc>
              <a:spcBef>
                <a:spcPts val="600"/>
              </a:spcBef>
              <a:spcAft>
                <a:spcPts val="600"/>
              </a:spcAft>
              <a:defRPr/>
            </a:lvl5pPr>
          </a:lstStyle>
          <a:p>
            <a:pPr lvl="0"/>
            <a:r>
              <a:rPr lang="en-US" dirty="0" smtClean="0"/>
              <a:t>Edit Master text styles</a:t>
            </a:r>
          </a:p>
          <a:p>
            <a:pPr lvl="1"/>
            <a:r>
              <a:rPr lang="en-US" dirty="0" smtClean="0"/>
              <a:t>Second level</a:t>
            </a:r>
          </a:p>
        </p:txBody>
      </p:sp>
      <p:sp>
        <p:nvSpPr>
          <p:cNvPr id="4" name="Date Placeholder 3"/>
          <p:cNvSpPr>
            <a:spLocks noGrp="1"/>
          </p:cNvSpPr>
          <p:nvPr>
            <p:ph type="dt" sz="half" idx="10"/>
          </p:nvPr>
        </p:nvSpPr>
        <p:spPr/>
        <p:txBody>
          <a:bodyPr/>
          <a:lstStyle/>
          <a:p>
            <a:fld id="{AF499586-7434-4288-9990-9764BFB5390E}" type="datetime1">
              <a:rPr lang="en-US" smtClean="0"/>
              <a:t>10/28/2021</a:t>
            </a:fld>
            <a:endParaRPr lang="en-US" dirty="0"/>
          </a:p>
        </p:txBody>
      </p:sp>
      <p:sp>
        <p:nvSpPr>
          <p:cNvPr id="5" name="Footer Placeholder 4"/>
          <p:cNvSpPr>
            <a:spLocks noGrp="1"/>
          </p:cNvSpPr>
          <p:nvPr>
            <p:ph type="ftr" sz="quarter" idx="11"/>
          </p:nvPr>
        </p:nvSpPr>
        <p:spPr/>
        <p:txBody>
          <a:bodyPr/>
          <a:lstStyle>
            <a:lvl1pPr>
              <a:defRPr sz="1400">
                <a:solidFill>
                  <a:schemeClr val="tx1"/>
                </a:solidFill>
              </a:defRPr>
            </a:lvl1pPr>
          </a:lstStyle>
          <a:p>
            <a:r>
              <a:rPr lang="en-US" dirty="0" smtClean="0"/>
              <a:t>Official (Closed), Non-sensitive</a:t>
            </a:r>
            <a:endParaRPr lang="en-US" dirty="0"/>
          </a:p>
        </p:txBody>
      </p:sp>
      <p:sp>
        <p:nvSpPr>
          <p:cNvPr id="6" name="Slide Number Placeholder 5"/>
          <p:cNvSpPr>
            <a:spLocks noGrp="1"/>
          </p:cNvSpPr>
          <p:nvPr>
            <p:ph type="sldNum" sz="quarter" idx="12"/>
          </p:nvPr>
        </p:nvSpPr>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smtClean="0"/>
              <a:t> Page </a:t>
            </a:r>
            <a:fld id="{D57F1E4F-1CFF-5643-939E-217C01CDF565}" type="slidenum">
              <a:rPr lang="en-US" smtClean="0"/>
              <a:pPr/>
              <a:t>‹#›</a:t>
            </a:fld>
            <a:endParaRPr lang="en-US" dirty="0"/>
          </a:p>
        </p:txBody>
      </p:sp>
    </p:spTree>
    <p:extLst>
      <p:ext uri="{BB962C8B-B14F-4D97-AF65-F5344CB8AC3E}">
        <p14:creationId xmlns:p14="http://schemas.microsoft.com/office/powerpoint/2010/main" val="21602334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5400" b="0">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800" cap="all" spc="200" baseline="0">
                <a:solidFill>
                  <a:schemeClr val="tx2"/>
                </a:solidFill>
                <a:latin typeface="Times New Roman" panose="02020603050405020304" pitchFamily="18" charset="0"/>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BBE849-85AC-4552-BB6D-455A68F46DF4}" type="datetime1">
              <a:rPr lang="en-US" smtClean="0"/>
              <a:t>10/28/2021</a:t>
            </a:fld>
            <a:endParaRPr lang="en-US" dirty="0"/>
          </a:p>
        </p:txBody>
      </p:sp>
      <p:sp>
        <p:nvSpPr>
          <p:cNvPr id="5" name="Footer Placeholder 4"/>
          <p:cNvSpPr>
            <a:spLocks noGrp="1"/>
          </p:cNvSpPr>
          <p:nvPr>
            <p:ph type="ftr" sz="quarter" idx="11"/>
          </p:nvPr>
        </p:nvSpPr>
        <p:spPr/>
        <p:txBody>
          <a:bodyPr/>
          <a:lstStyle>
            <a:lvl1pPr>
              <a:defRPr sz="1400">
                <a:solidFill>
                  <a:schemeClr val="tx1"/>
                </a:solidFill>
              </a:defRPr>
            </a:lvl1pPr>
          </a:lstStyle>
          <a:p>
            <a:r>
              <a:rPr lang="en-US" dirty="0" smtClean="0"/>
              <a:t>Official (Closed), Non-sensitive</a:t>
            </a:r>
            <a:endParaRPr lang="en-US" dirty="0"/>
          </a:p>
        </p:txBody>
      </p:sp>
      <p:sp>
        <p:nvSpPr>
          <p:cNvPr id="6" name="Slide Number Placeholder 5"/>
          <p:cNvSpPr>
            <a:spLocks noGrp="1"/>
          </p:cNvSpPr>
          <p:nvPr>
            <p:ph type="sldNum" sz="quarter" idx="12"/>
          </p:nvPr>
        </p:nvSpPr>
        <p:spPr/>
        <p:txBody>
          <a:bodyPr/>
          <a:lstStyle>
            <a:lvl1pPr>
              <a:defRPr sz="1400">
                <a:solidFill>
                  <a:schemeClr val="tx1"/>
                </a:solidFill>
              </a:defRPr>
            </a:lvl1pPr>
          </a:lstStyle>
          <a:p>
            <a:r>
              <a:rPr lang="en-US" smtClean="0"/>
              <a:t>Page </a:t>
            </a:r>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132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B8AF9A-5CA8-47B0-A291-668D0DD40F27}" type="datetime1">
              <a:rPr lang="en-US" smtClean="0"/>
              <a:t>10/28/2021</a:t>
            </a:fld>
            <a:endParaRPr lang="en-US" dirty="0"/>
          </a:p>
        </p:txBody>
      </p:sp>
      <p:sp>
        <p:nvSpPr>
          <p:cNvPr id="6" name="Footer Placeholder 5"/>
          <p:cNvSpPr>
            <a:spLocks noGrp="1"/>
          </p:cNvSpPr>
          <p:nvPr>
            <p:ph type="ftr" sz="quarter" idx="11"/>
          </p:nvPr>
        </p:nvSpPr>
        <p:spPr/>
        <p:txBody>
          <a:bodyPr/>
          <a:lstStyle/>
          <a:p>
            <a:r>
              <a:rPr lang="en-US" smtClean="0"/>
              <a:t>Official (Closed), Non-sensitive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25006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CDB5EAF-C90A-45CF-B269-4FD5A1EC8EED}" type="datetime1">
              <a:rPr lang="en-US" smtClean="0"/>
              <a:t>10/28/2021</a:t>
            </a:fld>
            <a:endParaRPr lang="en-US" dirty="0"/>
          </a:p>
        </p:txBody>
      </p:sp>
      <p:sp>
        <p:nvSpPr>
          <p:cNvPr id="8" name="Footer Placeholder 7"/>
          <p:cNvSpPr>
            <a:spLocks noGrp="1"/>
          </p:cNvSpPr>
          <p:nvPr>
            <p:ph type="ftr" sz="quarter" idx="11"/>
          </p:nvPr>
        </p:nvSpPr>
        <p:spPr/>
        <p:txBody>
          <a:bodyPr/>
          <a:lstStyle/>
          <a:p>
            <a:r>
              <a:rPr lang="en-US" smtClean="0"/>
              <a:t>Official (Closed), Non-sensitive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0818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9436C3A-0873-4E0C-98D0-DA07CF065A8F}" type="datetime1">
              <a:rPr lang="en-US" smtClean="0"/>
              <a:t>10/28/2021</a:t>
            </a:fld>
            <a:endParaRPr lang="en-US" dirty="0"/>
          </a:p>
        </p:txBody>
      </p:sp>
      <p:sp>
        <p:nvSpPr>
          <p:cNvPr id="4" name="Footer Placeholder 3"/>
          <p:cNvSpPr>
            <a:spLocks noGrp="1"/>
          </p:cNvSpPr>
          <p:nvPr>
            <p:ph type="ftr" sz="quarter" idx="11"/>
          </p:nvPr>
        </p:nvSpPr>
        <p:spPr/>
        <p:txBody>
          <a:bodyPr/>
          <a:lstStyle/>
          <a:p>
            <a:r>
              <a:rPr lang="en-US" smtClean="0"/>
              <a:t>Official (Closed), Non-sensitive</a:t>
            </a:r>
            <a:endParaRPr lang="en-US" dirty="0"/>
          </a:p>
        </p:txBody>
      </p:sp>
      <p:sp>
        <p:nvSpPr>
          <p:cNvPr id="5" name="Slide Number Placeholder 4"/>
          <p:cNvSpPr>
            <a:spLocks noGrp="1"/>
          </p:cNvSpPr>
          <p:nvPr>
            <p:ph type="sldNum" sz="quarter" idx="12"/>
          </p:nvPr>
        </p:nvSpPr>
        <p:spPr/>
        <p:txBody>
          <a:bodyPr/>
          <a:lstStyle>
            <a:lvl1pPr>
              <a:defRPr sz="2000">
                <a:solidFill>
                  <a:schemeClr val="tx1"/>
                </a:solidFill>
              </a:defRPr>
            </a:lvl1pPr>
          </a:lstStyle>
          <a:p>
            <a:r>
              <a:rPr lang="en-US" smtClean="0"/>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4469418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F57AE869-6536-427C-8ADC-BD182BBB5C26}" type="datetime1">
              <a:rPr lang="en-US" smtClean="0"/>
              <a:t>10/28/2021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Official (Closed), Non-sensitive</a:t>
            </a:r>
            <a:endParaRPr lang="en-US" dirty="0"/>
          </a:p>
        </p:txBody>
      </p:sp>
      <p:sp>
        <p:nvSpPr>
          <p:cNvPr id="9" name="Slide Number Placeholder 8"/>
          <p:cNvSpPr>
            <a:spLocks noGrp="1"/>
          </p:cNvSpPr>
          <p:nvPr>
            <p:ph type="sldNum" sz="quarter" idx="12"/>
          </p:nvPr>
        </p:nvSpPr>
        <p:spPr/>
        <p:txBody>
          <a:bodyPr/>
          <a:lstStyle>
            <a:lvl1pPr>
              <a:defRPr sz="2000">
                <a:solidFill>
                  <a:schemeClr val="tx1"/>
                </a:solidFill>
              </a:defRPr>
            </a:lvl1pPr>
          </a:lstStyle>
          <a:p>
            <a:r>
              <a:rPr lang="en-US" smtClean="0"/>
              <a:t>Page </a:t>
            </a:r>
            <a:fld id="{D57F1E4F-1CFF-5643-939E-217C01CDF565}" type="slidenum">
              <a:rPr lang="en-US" smtClean="0"/>
              <a:pPr/>
              <a:t>‹#›</a:t>
            </a:fld>
            <a:endParaRPr lang="en-US" dirty="0"/>
          </a:p>
        </p:txBody>
      </p:sp>
    </p:spTree>
    <p:extLst>
      <p:ext uri="{BB962C8B-B14F-4D97-AF65-F5344CB8AC3E}">
        <p14:creationId xmlns:p14="http://schemas.microsoft.com/office/powerpoint/2010/main" val="37732335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14BB011-F10F-4B2B-ADBD-BC3E13D4C15C}" type="datetime1">
              <a:rPr lang="en-US" smtClean="0"/>
              <a:t>10/28/2021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Official (Closed), Non-sensitive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28328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FF73110-67A4-407A-89A9-75139EC69319}" type="datetime1">
              <a:rPr lang="en-US" smtClean="0"/>
              <a:t>10/28/2021</a:t>
            </a:fld>
            <a:endParaRPr lang="en-US" dirty="0"/>
          </a:p>
        </p:txBody>
      </p:sp>
      <p:sp>
        <p:nvSpPr>
          <p:cNvPr id="6" name="Footer Placeholder 5"/>
          <p:cNvSpPr>
            <a:spLocks noGrp="1"/>
          </p:cNvSpPr>
          <p:nvPr>
            <p:ph type="ftr" sz="quarter" idx="11"/>
          </p:nvPr>
        </p:nvSpPr>
        <p:spPr/>
        <p:txBody>
          <a:bodyPr/>
          <a:lstStyle/>
          <a:p>
            <a:r>
              <a:rPr lang="en-US" smtClean="0"/>
              <a:t>Official (Closed), Non-sensitive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6060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80000" cy="900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440000"/>
            <a:ext cx="10080000" cy="4680000"/>
          </a:xfrm>
          <a:prstGeom prst="rect">
            <a:avLst/>
          </a:prstGeom>
        </p:spPr>
        <p:txBody>
          <a:bodyPr vert="horz" lIns="0" tIns="45720" rIns="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9141B48-47FB-4511-9ABC-722183AA48BD}" type="datetime1">
              <a:rPr lang="en-US" smtClean="0"/>
              <a:t>10/28/2021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Official (Closed), Non-sensitive</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084672" y="1226198"/>
            <a:ext cx="10080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05341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iming>
    <p:tnLst>
      <p:par>
        <p:cTn id="1" dur="indefinite" restart="never" nodeType="tmRoot"/>
      </p:par>
    </p:tnLst>
  </p:timing>
  <p:hf hd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0.pn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8.wmf"/><Relationship Id="rId5" Type="http://schemas.openxmlformats.org/officeDocument/2006/relationships/image" Target="../media/image5.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9.bin"/><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oleObject" Target="../embeddings/oleObject16.bin"/><Relationship Id="rId3" Type="http://schemas.openxmlformats.org/officeDocument/2006/relationships/image" Target="../media/image20.png"/><Relationship Id="rId7" Type="http://schemas.openxmlformats.org/officeDocument/2006/relationships/image" Target="../media/image13.wmf"/><Relationship Id="rId12" Type="http://schemas.openxmlformats.org/officeDocument/2006/relationships/oleObject" Target="../embeddings/oleObject15.bin"/><Relationship Id="rId17" Type="http://schemas.openxmlformats.org/officeDocument/2006/relationships/image" Target="../media/image17.wmf"/><Relationship Id="rId2" Type="http://schemas.openxmlformats.org/officeDocument/2006/relationships/slideLayout" Target="../slideLayouts/slideLayout2.xml"/><Relationship Id="rId16" Type="http://schemas.openxmlformats.org/officeDocument/2006/relationships/oleObject" Target="../embeddings/oleObject18.bin"/><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15.wmf"/><Relationship Id="rId5" Type="http://schemas.openxmlformats.org/officeDocument/2006/relationships/image" Target="../media/image12.wmf"/><Relationship Id="rId15" Type="http://schemas.openxmlformats.org/officeDocument/2006/relationships/image" Target="../media/image16.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4.wmf"/><Relationship Id="rId1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91QYouih4bQ" TargetMode="External"/><Relationship Id="rId2" Type="http://schemas.openxmlformats.org/officeDocument/2006/relationships/hyperlink" Target="https://www.youtube.com/watch?v=TVAxASr0iU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dirty="0" smtClean="0"/>
              <a:t>pre-class (1 to 10)</a:t>
            </a:r>
          </a:p>
          <a:p>
            <a:r>
              <a:rPr lang="en-US" dirty="0" smtClean="0"/>
              <a:t>IN-Class (12 </a:t>
            </a:r>
            <a:r>
              <a:rPr lang="en-US" dirty="0" err="1" smtClean="0"/>
              <a:t>onwardS</a:t>
            </a:r>
            <a:r>
              <a:rPr lang="en-US" dirty="0" smtClean="0"/>
              <a:t>) </a:t>
            </a:r>
            <a:endParaRPr lang="en-SG" dirty="0"/>
          </a:p>
        </p:txBody>
      </p:sp>
      <p:sp>
        <p:nvSpPr>
          <p:cNvPr id="4" name="Title 3"/>
          <p:cNvSpPr>
            <a:spLocks noGrp="1"/>
          </p:cNvSpPr>
          <p:nvPr>
            <p:ph type="ctrTitle"/>
          </p:nvPr>
        </p:nvSpPr>
        <p:spPr/>
        <p:txBody>
          <a:bodyPr/>
          <a:lstStyle/>
          <a:p>
            <a:r>
              <a:rPr lang="en-SG" dirty="0" smtClean="0"/>
              <a:t>Dynamics</a:t>
            </a:r>
            <a:endParaRPr lang="en-SG" dirty="0"/>
          </a:p>
        </p:txBody>
      </p:sp>
      <p:sp>
        <p:nvSpPr>
          <p:cNvPr id="6" name="Slide Number Placeholder 5"/>
          <p:cNvSpPr>
            <a:spLocks noGrp="1"/>
          </p:cNvSpPr>
          <p:nvPr>
            <p:ph type="sldNum" sz="quarter" idx="12"/>
          </p:nvPr>
        </p:nvSpPr>
        <p:spPr/>
        <p:txBody>
          <a:bodyPr/>
          <a:lstStyle/>
          <a:p>
            <a:r>
              <a:rPr lang="en-US" smtClean="0"/>
              <a:t>Page </a:t>
            </a:r>
            <a:fld id="{8171E6F6-E6A4-4115-9778-B0A1DA8DDBEB}" type="slidenum">
              <a:rPr lang="en-US" smtClean="0"/>
              <a:pPr/>
              <a:t>1</a:t>
            </a:fld>
            <a:endParaRPr lang="en-US" dirty="0"/>
          </a:p>
        </p:txBody>
      </p:sp>
      <p:sp>
        <p:nvSpPr>
          <p:cNvPr id="2" name="Footer Placeholder 1"/>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8893343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Example 2</a:t>
            </a:r>
            <a:endParaRPr lang="en-SG" dirty="0"/>
          </a:p>
        </p:txBody>
      </p:sp>
      <p:sp>
        <p:nvSpPr>
          <p:cNvPr id="3" name="Content Placeholder 2"/>
          <p:cNvSpPr>
            <a:spLocks noGrp="1"/>
          </p:cNvSpPr>
          <p:nvPr>
            <p:ph idx="1"/>
          </p:nvPr>
        </p:nvSpPr>
        <p:spPr/>
        <p:txBody>
          <a:bodyPr/>
          <a:lstStyle/>
          <a:p>
            <a:pPr marL="0" indent="0">
              <a:spcBef>
                <a:spcPts val="0"/>
              </a:spcBef>
              <a:buNone/>
            </a:pPr>
            <a:r>
              <a:rPr lang="en-US" sz="2000" dirty="0"/>
              <a:t>A stone mason drags a marble block across a floor by pulling on a rope attached to the block (see figure). The block is not necessarily in equilibrium. </a:t>
            </a:r>
          </a:p>
          <a:p>
            <a:pPr marL="514350" indent="-514350">
              <a:spcBef>
                <a:spcPts val="0"/>
              </a:spcBef>
              <a:buNone/>
            </a:pPr>
            <a:r>
              <a:rPr lang="en-US" sz="2000" dirty="0" smtClean="0"/>
              <a:t>a)  	How </a:t>
            </a:r>
            <a:r>
              <a:rPr lang="en-US" sz="2000" dirty="0"/>
              <a:t>are the various forces related?</a:t>
            </a:r>
          </a:p>
          <a:p>
            <a:pPr marL="514350" indent="-514350">
              <a:spcBef>
                <a:spcPts val="0"/>
              </a:spcBef>
              <a:buNone/>
            </a:pPr>
            <a:r>
              <a:rPr lang="en-GB" sz="2000" dirty="0" smtClean="0"/>
              <a:t>b) 	What </a:t>
            </a:r>
            <a:r>
              <a:rPr lang="en-GB" sz="2000" dirty="0"/>
              <a:t>are the action-reaction pairs?</a:t>
            </a:r>
            <a:endParaRPr lang="en-US" sz="2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10</a:t>
            </a:fld>
            <a:endParaRPr lang="en-US" dirty="0"/>
          </a:p>
        </p:txBody>
      </p:sp>
      <p:pic>
        <p:nvPicPr>
          <p:cNvPr id="5" name="Picture 3" descr="04_27_FigureA"/>
          <p:cNvPicPr>
            <a:picLocks noChangeAspect="1" noChangeArrowheads="1"/>
          </p:cNvPicPr>
          <p:nvPr/>
        </p:nvPicPr>
        <p:blipFill>
          <a:blip r:embed="rId2" cstate="print"/>
          <a:srcRect l="2" t="-1788"/>
          <a:stretch>
            <a:fillRect/>
          </a:stretch>
        </p:blipFill>
        <p:spPr bwMode="auto">
          <a:xfrm>
            <a:off x="1097279" y="3322122"/>
            <a:ext cx="2657901" cy="1960615"/>
          </a:xfrm>
          <a:prstGeom prst="rect">
            <a:avLst/>
          </a:prstGeom>
          <a:noFill/>
        </p:spPr>
      </p:pic>
      <p:pic>
        <p:nvPicPr>
          <p:cNvPr id="6" name="Picture 4" descr="04_27_FigureB"/>
          <p:cNvPicPr>
            <a:picLocks noChangeAspect="1" noChangeArrowheads="1"/>
          </p:cNvPicPr>
          <p:nvPr/>
        </p:nvPicPr>
        <p:blipFill>
          <a:blip r:embed="rId3" cstate="print"/>
          <a:srcRect l="-2458" t="-2299"/>
          <a:stretch>
            <a:fillRect/>
          </a:stretch>
        </p:blipFill>
        <p:spPr bwMode="auto">
          <a:xfrm>
            <a:off x="4059082" y="3310494"/>
            <a:ext cx="2156051" cy="2642260"/>
          </a:xfrm>
          <a:prstGeom prst="rect">
            <a:avLst/>
          </a:prstGeom>
          <a:noFill/>
        </p:spPr>
      </p:pic>
      <p:pic>
        <p:nvPicPr>
          <p:cNvPr id="7" name="Picture 4" descr="04_27_FigureC"/>
          <p:cNvPicPr>
            <a:picLocks noChangeAspect="1" noChangeArrowheads="1"/>
          </p:cNvPicPr>
          <p:nvPr/>
        </p:nvPicPr>
        <p:blipFill>
          <a:blip r:embed="rId4" cstate="print"/>
          <a:srcRect l="-1878" t="-1846"/>
          <a:stretch>
            <a:fillRect/>
          </a:stretch>
        </p:blipFill>
        <p:spPr bwMode="auto">
          <a:xfrm>
            <a:off x="6540471" y="3310494"/>
            <a:ext cx="2286351" cy="2630384"/>
          </a:xfrm>
          <a:prstGeom prst="rect">
            <a:avLst/>
          </a:prstGeom>
          <a:noFill/>
        </p:spPr>
      </p:pic>
      <p:pic>
        <p:nvPicPr>
          <p:cNvPr id="8" name="Picture 3" descr="04_27_FigureD"/>
          <p:cNvPicPr>
            <a:picLocks noChangeAspect="1" noChangeArrowheads="1"/>
          </p:cNvPicPr>
          <p:nvPr/>
        </p:nvPicPr>
        <p:blipFill>
          <a:blip r:embed="rId5" cstate="print"/>
          <a:srcRect/>
          <a:stretch>
            <a:fillRect/>
          </a:stretch>
        </p:blipFill>
        <p:spPr bwMode="auto">
          <a:xfrm>
            <a:off x="9152160" y="3322122"/>
            <a:ext cx="2144795" cy="2384190"/>
          </a:xfrm>
          <a:prstGeom prst="rect">
            <a:avLst/>
          </a:prstGeom>
          <a:noFill/>
        </p:spPr>
      </p:pic>
      <p:sp>
        <p:nvSpPr>
          <p:cNvPr id="9" name="Footer Placeholder 8"/>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53791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11</a:t>
            </a:fld>
            <a:endParaRPr lang="en-US" dirty="0"/>
          </a:p>
        </p:txBody>
      </p:sp>
      <p:sp>
        <p:nvSpPr>
          <p:cNvPr id="5" name="TextBox 4"/>
          <p:cNvSpPr txBox="1"/>
          <p:nvPr/>
        </p:nvSpPr>
        <p:spPr>
          <a:xfrm>
            <a:off x="2650733" y="3256908"/>
            <a:ext cx="6739847" cy="830997"/>
          </a:xfrm>
          <a:prstGeom prst="rect">
            <a:avLst/>
          </a:prstGeom>
          <a:noFill/>
        </p:spPr>
        <p:txBody>
          <a:bodyPr wrap="square" rtlCol="0">
            <a:spAutoFit/>
          </a:bodyPr>
          <a:lstStyle/>
          <a:p>
            <a:pPr algn="ctr"/>
            <a:r>
              <a:rPr lang="en-SG" sz="4800" dirty="0" smtClean="0"/>
              <a:t>End of pre-class slides</a:t>
            </a:r>
            <a:endParaRPr lang="en-SG" sz="4800" dirty="0"/>
          </a:p>
        </p:txBody>
      </p:sp>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413203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first law of motion</a:t>
            </a:r>
            <a:endParaRPr lang="en-SG" dirty="0"/>
          </a:p>
        </p:txBody>
      </p:sp>
      <p:sp>
        <p:nvSpPr>
          <p:cNvPr id="3" name="Content Placeholder 2"/>
          <p:cNvSpPr>
            <a:spLocks noGrp="1"/>
          </p:cNvSpPr>
          <p:nvPr>
            <p:ph idx="1"/>
          </p:nvPr>
        </p:nvSpPr>
        <p:spPr/>
        <p:txBody>
          <a:bodyPr/>
          <a:lstStyle/>
          <a:p>
            <a:pPr>
              <a:lnSpc>
                <a:spcPct val="110000"/>
              </a:lnSpc>
            </a:pPr>
            <a:r>
              <a:rPr lang="en-US" dirty="0"/>
              <a:t>Every body continues in its </a:t>
            </a:r>
            <a:r>
              <a:rPr lang="en-US" dirty="0">
                <a:solidFill>
                  <a:srgbClr val="FF0000"/>
                </a:solidFill>
              </a:rPr>
              <a:t>state of rest </a:t>
            </a:r>
            <a:r>
              <a:rPr lang="en-US" dirty="0"/>
              <a:t>or </a:t>
            </a:r>
            <a:r>
              <a:rPr lang="en-US" dirty="0">
                <a:solidFill>
                  <a:srgbClr val="FF0000"/>
                </a:solidFill>
              </a:rPr>
              <a:t>uniform motion </a:t>
            </a:r>
            <a:r>
              <a:rPr lang="en-US" dirty="0" smtClean="0">
                <a:solidFill>
                  <a:schemeClr val="tx1"/>
                </a:solidFill>
              </a:rPr>
              <a:t>(constant velocity</a:t>
            </a:r>
            <a:r>
              <a:rPr lang="en-US" dirty="0" smtClean="0"/>
              <a:t>) </a:t>
            </a:r>
            <a:r>
              <a:rPr lang="en-US" dirty="0"/>
              <a:t>unless a </a:t>
            </a:r>
            <a:r>
              <a:rPr lang="en-US" dirty="0">
                <a:solidFill>
                  <a:srgbClr val="FF0000"/>
                </a:solidFill>
              </a:rPr>
              <a:t>net</a:t>
            </a:r>
            <a:r>
              <a:rPr lang="en-US" dirty="0"/>
              <a:t> force acts on it to change that state. </a:t>
            </a:r>
          </a:p>
          <a:p>
            <a:pPr>
              <a:lnSpc>
                <a:spcPct val="110000"/>
              </a:lnSpc>
            </a:pPr>
            <a:r>
              <a:rPr lang="en-US" dirty="0"/>
              <a:t>Y</a:t>
            </a:r>
            <a:r>
              <a:rPr lang="en-GB" dirty="0" err="1"/>
              <a:t>ou</a:t>
            </a:r>
            <a:r>
              <a:rPr lang="en-GB" dirty="0"/>
              <a:t> </a:t>
            </a:r>
            <a:r>
              <a:rPr lang="en-GB" dirty="0">
                <a:solidFill>
                  <a:srgbClr val="FF0000"/>
                </a:solidFill>
              </a:rPr>
              <a:t>do not </a:t>
            </a:r>
            <a:r>
              <a:rPr lang="en-GB" dirty="0" smtClean="0"/>
              <a:t>need </a:t>
            </a:r>
            <a:r>
              <a:rPr lang="en-GB" dirty="0"/>
              <a:t>a force to sustain motion!</a:t>
            </a:r>
          </a:p>
          <a:p>
            <a:pPr>
              <a:lnSpc>
                <a:spcPct val="110000"/>
              </a:lnSpc>
            </a:pPr>
            <a:r>
              <a:rPr lang="en-US" dirty="0">
                <a:solidFill>
                  <a:srgbClr val="FF0000"/>
                </a:solidFill>
              </a:rPr>
              <a:t>Inertia</a:t>
            </a:r>
            <a:r>
              <a:rPr lang="en-US" dirty="0"/>
              <a:t> is the property of a body which </a:t>
            </a:r>
            <a:r>
              <a:rPr lang="en-US" dirty="0">
                <a:solidFill>
                  <a:srgbClr val="FF0000"/>
                </a:solidFill>
              </a:rPr>
              <a:t>resists</a:t>
            </a:r>
            <a:r>
              <a:rPr lang="en-US" dirty="0"/>
              <a:t> change in its </a:t>
            </a:r>
            <a:r>
              <a:rPr lang="en-US" dirty="0">
                <a:solidFill>
                  <a:srgbClr val="FF0000"/>
                </a:solidFill>
              </a:rPr>
              <a:t>state</a:t>
            </a:r>
            <a:r>
              <a:rPr lang="en-US" dirty="0"/>
              <a:t> of motion.</a:t>
            </a:r>
          </a:p>
          <a:p>
            <a:pPr>
              <a:lnSpc>
                <a:spcPct val="110000"/>
              </a:lnSpc>
            </a:pPr>
            <a:r>
              <a:rPr lang="en-US" dirty="0"/>
              <a:t>The </a:t>
            </a:r>
            <a:r>
              <a:rPr lang="en-US" dirty="0">
                <a:solidFill>
                  <a:srgbClr val="FF0000"/>
                </a:solidFill>
              </a:rPr>
              <a:t>larger</a:t>
            </a:r>
            <a:r>
              <a:rPr lang="en-US" dirty="0"/>
              <a:t> the mass, the </a:t>
            </a:r>
            <a:r>
              <a:rPr lang="en-US" dirty="0">
                <a:solidFill>
                  <a:srgbClr val="FF0000"/>
                </a:solidFill>
              </a:rPr>
              <a:t>greater</a:t>
            </a:r>
            <a:r>
              <a:rPr lang="en-US" dirty="0"/>
              <a:t> its inertia</a:t>
            </a:r>
            <a:r>
              <a:rPr lang="en-US" dirty="0" smtClean="0"/>
              <a:t>.</a:t>
            </a:r>
            <a:endParaRPr lang="en-US"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414167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first law of motion</a:t>
            </a:r>
            <a:endParaRPr lang="en-SG" dirty="0"/>
          </a:p>
        </p:txBody>
      </p:sp>
      <p:sp>
        <p:nvSpPr>
          <p:cNvPr id="3" name="Content Placeholder 2"/>
          <p:cNvSpPr>
            <a:spLocks noGrp="1"/>
          </p:cNvSpPr>
          <p:nvPr>
            <p:ph idx="1"/>
          </p:nvPr>
        </p:nvSpPr>
        <p:spPr/>
        <p:txBody>
          <a:bodyPr/>
          <a:lstStyle/>
          <a:p>
            <a:pPr>
              <a:lnSpc>
                <a:spcPct val="110000"/>
              </a:lnSpc>
            </a:pPr>
            <a:r>
              <a:rPr lang="en-US" dirty="0"/>
              <a:t>In the </a:t>
            </a:r>
            <a:r>
              <a:rPr lang="en-US" dirty="0" smtClean="0"/>
              <a:t>first two scenarios </a:t>
            </a:r>
            <a:r>
              <a:rPr lang="en-US" dirty="0"/>
              <a:t>below, the </a:t>
            </a:r>
            <a:r>
              <a:rPr lang="en-US" dirty="0" smtClean="0"/>
              <a:t>pucks move </a:t>
            </a:r>
            <a:r>
              <a:rPr lang="en-US" dirty="0" smtClean="0">
                <a:solidFill>
                  <a:srgbClr val="FF0000"/>
                </a:solidFill>
              </a:rPr>
              <a:t>different</a:t>
            </a:r>
            <a:r>
              <a:rPr lang="en-US" dirty="0" smtClean="0"/>
              <a:t> </a:t>
            </a:r>
            <a:r>
              <a:rPr lang="en-US" dirty="0"/>
              <a:t>distances because of </a:t>
            </a:r>
            <a:r>
              <a:rPr lang="en-US" dirty="0" smtClean="0">
                <a:solidFill>
                  <a:srgbClr val="FF0000"/>
                </a:solidFill>
              </a:rPr>
              <a:t>difference</a:t>
            </a:r>
            <a:r>
              <a:rPr lang="en-US" dirty="0" smtClean="0"/>
              <a:t> in frictional </a:t>
            </a:r>
            <a:r>
              <a:rPr lang="en-US" dirty="0"/>
              <a:t>forces.</a:t>
            </a:r>
          </a:p>
          <a:p>
            <a:pPr>
              <a:lnSpc>
                <a:spcPct val="110000"/>
              </a:lnSpc>
            </a:pPr>
            <a:r>
              <a:rPr lang="en-GB" dirty="0" smtClean="0"/>
              <a:t>In the third scenario, friction </a:t>
            </a:r>
            <a:r>
              <a:rPr lang="en-GB" dirty="0"/>
              <a:t>is </a:t>
            </a:r>
            <a:r>
              <a:rPr lang="en-GB" dirty="0">
                <a:solidFill>
                  <a:srgbClr val="FF0000"/>
                </a:solidFill>
              </a:rPr>
              <a:t>totally</a:t>
            </a:r>
            <a:r>
              <a:rPr lang="en-GB" dirty="0"/>
              <a:t> </a:t>
            </a:r>
            <a:r>
              <a:rPr lang="en-GB" dirty="0" smtClean="0"/>
              <a:t>absent and </a:t>
            </a:r>
            <a:r>
              <a:rPr lang="en-GB" dirty="0"/>
              <a:t>the puck moves with constant </a:t>
            </a:r>
            <a:r>
              <a:rPr lang="en-GB" dirty="0" smtClean="0"/>
              <a:t>velocity, </a:t>
            </a:r>
            <a:r>
              <a:rPr lang="en-GB" dirty="0"/>
              <a:t>i.e. </a:t>
            </a:r>
            <a:r>
              <a:rPr lang="en-GB" dirty="0" smtClean="0">
                <a:solidFill>
                  <a:srgbClr val="FF0000"/>
                </a:solidFill>
              </a:rPr>
              <a:t>constant</a:t>
            </a:r>
            <a:r>
              <a:rPr lang="en-GB" dirty="0" smtClean="0"/>
              <a:t> </a:t>
            </a:r>
            <a:r>
              <a:rPr lang="en-GB" dirty="0"/>
              <a:t>speed in a </a:t>
            </a:r>
            <a:r>
              <a:rPr lang="en-GB" dirty="0">
                <a:solidFill>
                  <a:srgbClr val="FF0000"/>
                </a:solidFill>
              </a:rPr>
              <a:t>straight</a:t>
            </a:r>
            <a:r>
              <a:rPr lang="en-GB" dirty="0"/>
              <a:t> line. </a:t>
            </a:r>
            <a:endParaRPr lang="en-US" dirty="0"/>
          </a:p>
          <a:p>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13</a:t>
            </a:fld>
            <a:endParaRPr lang="en-US" dirty="0"/>
          </a:p>
        </p:txBody>
      </p:sp>
      <p:pic>
        <p:nvPicPr>
          <p:cNvPr id="5" name="Picture 8" descr="04_09_Figure"/>
          <p:cNvPicPr>
            <a:picLocks noChangeAspect="1" noChangeArrowheads="1"/>
          </p:cNvPicPr>
          <p:nvPr/>
        </p:nvPicPr>
        <p:blipFill rotWithShape="1">
          <a:blip r:embed="rId2" cstate="print"/>
          <a:srcRect t="1" b="67237"/>
          <a:stretch/>
        </p:blipFill>
        <p:spPr bwMode="auto">
          <a:xfrm>
            <a:off x="1694227" y="3807486"/>
            <a:ext cx="2698941" cy="2558426"/>
          </a:xfrm>
          <a:prstGeom prst="rect">
            <a:avLst/>
          </a:prstGeom>
          <a:noFill/>
          <a:ln w="9525">
            <a:noFill/>
            <a:miter lim="800000"/>
            <a:headEnd/>
            <a:tailEnd/>
          </a:ln>
        </p:spPr>
      </p:pic>
      <p:pic>
        <p:nvPicPr>
          <p:cNvPr id="6" name="Picture 8" descr="04_09_Figure"/>
          <p:cNvPicPr>
            <a:picLocks noChangeAspect="1" noChangeArrowheads="1"/>
          </p:cNvPicPr>
          <p:nvPr/>
        </p:nvPicPr>
        <p:blipFill rotWithShape="1">
          <a:blip r:embed="rId2" cstate="print"/>
          <a:srcRect t="32066" b="33634"/>
          <a:stretch/>
        </p:blipFill>
        <p:spPr bwMode="auto">
          <a:xfrm>
            <a:off x="4744313" y="3714987"/>
            <a:ext cx="2764334" cy="2743423"/>
          </a:xfrm>
          <a:prstGeom prst="rect">
            <a:avLst/>
          </a:prstGeom>
          <a:noFill/>
          <a:ln w="9525">
            <a:noFill/>
            <a:miter lim="800000"/>
            <a:headEnd/>
            <a:tailEnd/>
          </a:ln>
        </p:spPr>
      </p:pic>
      <p:pic>
        <p:nvPicPr>
          <p:cNvPr id="7" name="Picture 8" descr="04_09_Figure"/>
          <p:cNvPicPr>
            <a:picLocks noChangeAspect="1" noChangeArrowheads="1"/>
          </p:cNvPicPr>
          <p:nvPr/>
        </p:nvPicPr>
        <p:blipFill rotWithShape="1">
          <a:blip r:embed="rId2" cstate="print"/>
          <a:srcRect t="64360" b="2531"/>
          <a:stretch/>
        </p:blipFill>
        <p:spPr bwMode="auto">
          <a:xfrm>
            <a:off x="7508647" y="3616703"/>
            <a:ext cx="2705107" cy="2591433"/>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29809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Superposition of forces</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10000"/>
                  </a:lnSpc>
                </a:pPr>
                <a:r>
                  <a:rPr lang="en-US" dirty="0" smtClean="0"/>
                  <a:t>The principle of </a:t>
                </a:r>
                <a:r>
                  <a:rPr lang="en-US" dirty="0">
                    <a:solidFill>
                      <a:srgbClr val="FF0000"/>
                    </a:solidFill>
                  </a:rPr>
                  <a:t>superposition </a:t>
                </a:r>
                <a:r>
                  <a:rPr lang="en-US" dirty="0"/>
                  <a:t>of forces states that </a:t>
                </a:r>
                <a:r>
                  <a:rPr lang="en-US" dirty="0">
                    <a:solidFill>
                      <a:srgbClr val="FF0000"/>
                    </a:solidFill>
                  </a:rPr>
                  <a:t>any</a:t>
                </a:r>
                <a:r>
                  <a:rPr lang="en-US" dirty="0"/>
                  <a:t> number of forces </a:t>
                </a:r>
                <a:r>
                  <a:rPr lang="en-US" dirty="0" smtClean="0"/>
                  <a:t>acting on </a:t>
                </a:r>
                <a:r>
                  <a:rPr lang="en-US" dirty="0"/>
                  <a:t>a body have the </a:t>
                </a:r>
                <a:r>
                  <a:rPr lang="en-US" dirty="0">
                    <a:solidFill>
                      <a:srgbClr val="FF0000"/>
                    </a:solidFill>
                  </a:rPr>
                  <a:t>same</a:t>
                </a:r>
                <a:r>
                  <a:rPr lang="en-US" dirty="0"/>
                  <a:t> effect as </a:t>
                </a:r>
                <a:r>
                  <a:rPr lang="en-US" dirty="0">
                    <a:solidFill>
                      <a:schemeClr val="tx1"/>
                    </a:solidFill>
                  </a:rPr>
                  <a:t>a single </a:t>
                </a:r>
                <a:r>
                  <a:rPr lang="en-US" dirty="0">
                    <a:solidFill>
                      <a:srgbClr val="FF0000"/>
                    </a:solidFill>
                  </a:rPr>
                  <a:t>net</a:t>
                </a:r>
                <a:r>
                  <a:rPr lang="en-US" dirty="0"/>
                  <a:t> or </a:t>
                </a:r>
                <a:r>
                  <a:rPr lang="en-US" dirty="0">
                    <a:solidFill>
                      <a:srgbClr val="FF0000"/>
                    </a:solidFill>
                  </a:rPr>
                  <a:t>resultant</a:t>
                </a:r>
                <a:r>
                  <a:rPr lang="en-US" dirty="0"/>
                  <a:t> force. </a:t>
                </a:r>
              </a:p>
              <a:p>
                <a:pPr>
                  <a:lnSpc>
                    <a:spcPct val="110000"/>
                  </a:lnSpc>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SG" b="0" i="1" smtClean="0">
                              <a:latin typeface="Cambria Math" panose="02040503050406030204" pitchFamily="18" charset="0"/>
                            </a:rPr>
                            <m:t>𝑅</m:t>
                          </m:r>
                        </m:e>
                      </m:acc>
                      <m:r>
                        <a:rPr lang="en-SG" b="0" i="1" smtClean="0">
                          <a:latin typeface="Cambria Math" panose="02040503050406030204" pitchFamily="18" charset="0"/>
                        </a:rPr>
                        <m:t>=</m:t>
                      </m:r>
                      <m:nary>
                        <m:naryPr>
                          <m:chr m:val="∑"/>
                          <m:subHide m:val="on"/>
                          <m:supHide m:val="on"/>
                          <m:ctrlPr>
                            <a:rPr lang="en-SG" b="0" i="1" smtClean="0">
                              <a:latin typeface="Cambria Math" panose="02040503050406030204" pitchFamily="18" charset="0"/>
                            </a:rPr>
                          </m:ctrlPr>
                        </m:naryPr>
                        <m:sub/>
                        <m:sup/>
                        <m:e>
                          <m:acc>
                            <m:accPr>
                              <m:chr m:val="⃗"/>
                              <m:ctrlPr>
                                <a:rPr lang="en-SG" b="0" i="1" smtClean="0">
                                  <a:latin typeface="Cambria Math" panose="02040503050406030204" pitchFamily="18" charset="0"/>
                                </a:rPr>
                              </m:ctrlPr>
                            </m:accPr>
                            <m:e>
                              <m:r>
                                <a:rPr lang="en-SG" b="0" i="1" smtClean="0">
                                  <a:latin typeface="Cambria Math" panose="02040503050406030204" pitchFamily="18" charset="0"/>
                                </a:rPr>
                                <m:t>𝐹</m:t>
                              </m:r>
                            </m:e>
                          </m:acc>
                        </m:e>
                      </m:nary>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acc>
                            <m:accPr>
                              <m:chr m:val="⃗"/>
                              <m:ctrlPr>
                                <a:rPr lang="en-SG" i="1">
                                  <a:latin typeface="Cambria Math" panose="02040503050406030204" pitchFamily="18" charset="0"/>
                                </a:rPr>
                              </m:ctrlPr>
                            </m:accPr>
                            <m:e>
                              <m:r>
                                <a:rPr lang="en-SG" i="1">
                                  <a:latin typeface="Cambria Math" panose="02040503050406030204" pitchFamily="18" charset="0"/>
                                </a:rPr>
                                <m:t>𝐹</m:t>
                              </m:r>
                            </m:e>
                          </m:acc>
                        </m:e>
                        <m:sub>
                          <m:r>
                            <a:rPr lang="en-SG" b="0" i="1" smtClean="0">
                              <a:latin typeface="Cambria Math" panose="02040503050406030204" pitchFamily="18" charset="0"/>
                            </a:rPr>
                            <m:t>1</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acc>
                            <m:accPr>
                              <m:chr m:val="⃗"/>
                              <m:ctrlPr>
                                <a:rPr lang="en-SG" i="1">
                                  <a:latin typeface="Cambria Math" panose="02040503050406030204" pitchFamily="18" charset="0"/>
                                </a:rPr>
                              </m:ctrlPr>
                            </m:accPr>
                            <m:e>
                              <m:r>
                                <a:rPr lang="en-SG" i="1">
                                  <a:latin typeface="Cambria Math" panose="02040503050406030204" pitchFamily="18" charset="0"/>
                                </a:rPr>
                                <m:t>𝐹</m:t>
                              </m:r>
                            </m:e>
                          </m:acc>
                        </m:e>
                        <m:sub>
                          <m:r>
                            <a:rPr lang="en-SG" b="0" i="1" smtClean="0">
                              <a:latin typeface="Cambria Math" panose="02040503050406030204" pitchFamily="18" charset="0"/>
                            </a:rPr>
                            <m:t>2</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acc>
                            <m:accPr>
                              <m:chr m:val="⃗"/>
                              <m:ctrlPr>
                                <a:rPr lang="en-SG" i="1">
                                  <a:latin typeface="Cambria Math" panose="02040503050406030204" pitchFamily="18" charset="0"/>
                                </a:rPr>
                              </m:ctrlPr>
                            </m:accPr>
                            <m:e>
                              <m:r>
                                <a:rPr lang="en-SG" i="1">
                                  <a:latin typeface="Cambria Math" panose="02040503050406030204" pitchFamily="18" charset="0"/>
                                </a:rPr>
                                <m:t>𝐹</m:t>
                              </m:r>
                            </m:e>
                          </m:acc>
                        </m:e>
                        <m:sub>
                          <m:r>
                            <a:rPr lang="en-SG" b="0" i="1" smtClean="0">
                              <a:latin typeface="Cambria Math" panose="02040503050406030204" pitchFamily="18" charset="0"/>
                            </a:rPr>
                            <m:t>3</m:t>
                          </m:r>
                        </m:sub>
                      </m:sSub>
                      <m:r>
                        <a:rPr lang="en-SG" b="0" i="1" smtClean="0">
                          <a:latin typeface="Cambria Math" panose="02040503050406030204" pitchFamily="18" charset="0"/>
                        </a:rPr>
                        <m:t>+…</m:t>
                      </m:r>
                    </m:oMath>
                  </m:oMathPara>
                </a14:m>
                <a:endParaRPr lang="en-US" dirty="0"/>
              </a:p>
              <a:p>
                <a:pPr>
                  <a:lnSpc>
                    <a:spcPct val="110000"/>
                  </a:lnSpc>
                </a:pPr>
                <a:r>
                  <a:rPr lang="en-US" dirty="0" smtClean="0"/>
                  <a:t>If </a:t>
                </a:r>
                <a:r>
                  <a:rPr lang="en-US" dirty="0"/>
                  <a:t>the net force is </a:t>
                </a:r>
                <a:r>
                  <a:rPr lang="en-US" dirty="0">
                    <a:solidFill>
                      <a:srgbClr val="FF0000"/>
                    </a:solidFill>
                  </a:rPr>
                  <a:t>zero</a:t>
                </a:r>
                <a:r>
                  <a:rPr lang="en-US" dirty="0"/>
                  <a:t>, the object is said to be in </a:t>
                </a:r>
                <a:r>
                  <a:rPr lang="en-US" dirty="0">
                    <a:solidFill>
                      <a:srgbClr val="FF0000"/>
                    </a:solidFill>
                  </a:rPr>
                  <a:t>equilibrium</a:t>
                </a:r>
                <a:r>
                  <a:rPr lang="en-US" dirty="0"/>
                  <a:t>.</a:t>
                </a:r>
              </a:p>
              <a:p>
                <a:pPr>
                  <a:lnSpc>
                    <a:spcPct val="110000"/>
                  </a:lnSpc>
                </a:pPr>
                <a:r>
                  <a:rPr lang="en-GB" dirty="0" smtClean="0"/>
                  <a:t>In equilibrium, each </a:t>
                </a:r>
                <a:r>
                  <a:rPr lang="en-GB" dirty="0"/>
                  <a:t>component of the net force is </a:t>
                </a:r>
                <a:r>
                  <a:rPr lang="en-GB" dirty="0">
                    <a:solidFill>
                      <a:srgbClr val="FF0000"/>
                    </a:solidFill>
                  </a:rPr>
                  <a:t>zero</a:t>
                </a:r>
                <a:r>
                  <a:rPr lang="en-GB" dirty="0"/>
                  <a:t>, i.e</a:t>
                </a:r>
                <a:r>
                  <a:rPr lang="en-GB" dirty="0" smtClean="0"/>
                  <a:t>.</a:t>
                </a:r>
              </a:p>
              <a:p>
                <a:pPr marL="0" indent="0">
                  <a:lnSpc>
                    <a:spcPct val="110000"/>
                  </a:lnSpc>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acc>
                            <m:accPr>
                              <m:chr m:val="⃗"/>
                              <m:ctrlPr>
                                <a:rPr lang="en-SG" i="1">
                                  <a:latin typeface="Cambria Math" panose="02040503050406030204" pitchFamily="18" charset="0"/>
                                </a:rPr>
                              </m:ctrlPr>
                            </m:accPr>
                            <m:e>
                              <m:r>
                                <a:rPr lang="en-SG" i="1">
                                  <a:latin typeface="Cambria Math" panose="02040503050406030204" pitchFamily="18" charset="0"/>
                                </a:rPr>
                                <m:t>𝐹</m:t>
                              </m:r>
                            </m:e>
                          </m:acc>
                        </m:e>
                        <m:sub>
                          <m:r>
                            <a:rPr lang="en-SG" b="0" i="1" smtClean="0">
                              <a:latin typeface="Cambria Math" panose="02040503050406030204" pitchFamily="18" charset="0"/>
                            </a:rPr>
                            <m:t>𝑥</m:t>
                          </m:r>
                        </m:sub>
                      </m:sSub>
                      <m:r>
                        <a:rPr lang="en-SG" b="0" i="1" smtClean="0">
                          <a:latin typeface="Cambria Math" panose="02040503050406030204" pitchFamily="18" charset="0"/>
                        </a:rPr>
                        <m:t>=0,  </m:t>
                      </m:r>
                      <m:r>
                        <a:rPr lang="en-SG" i="1">
                          <a:latin typeface="Cambria Math" panose="02040503050406030204" pitchFamily="18" charset="0"/>
                        </a:rPr>
                        <m:t>∑</m:t>
                      </m:r>
                      <m:sSub>
                        <m:sSubPr>
                          <m:ctrlPr>
                            <a:rPr lang="en-SG" i="1">
                              <a:latin typeface="Cambria Math" panose="02040503050406030204" pitchFamily="18" charset="0"/>
                            </a:rPr>
                          </m:ctrlPr>
                        </m:sSubPr>
                        <m:e>
                          <m:acc>
                            <m:accPr>
                              <m:chr m:val="⃗"/>
                              <m:ctrlPr>
                                <a:rPr lang="en-SG" i="1">
                                  <a:latin typeface="Cambria Math" panose="02040503050406030204" pitchFamily="18" charset="0"/>
                                </a:rPr>
                              </m:ctrlPr>
                            </m:accPr>
                            <m:e>
                              <m:r>
                                <a:rPr lang="en-SG" i="1">
                                  <a:latin typeface="Cambria Math" panose="02040503050406030204" pitchFamily="18" charset="0"/>
                                </a:rPr>
                                <m:t>𝐹</m:t>
                              </m:r>
                            </m:e>
                          </m:acc>
                        </m:e>
                        <m:sub>
                          <m:r>
                            <a:rPr lang="en-SG" b="0" i="1" smtClean="0">
                              <a:latin typeface="Cambria Math" panose="02040503050406030204" pitchFamily="18" charset="0"/>
                            </a:rPr>
                            <m:t>𝑦</m:t>
                          </m:r>
                        </m:sub>
                      </m:sSub>
                      <m:r>
                        <a:rPr lang="en-SG" i="1">
                          <a:latin typeface="Cambria Math" panose="02040503050406030204" pitchFamily="18" charset="0"/>
                        </a:rPr>
                        <m:t>=0</m:t>
                      </m:r>
                      <m:r>
                        <a:rPr lang="en-SG" b="0" i="1" smtClean="0">
                          <a:latin typeface="Cambria Math" panose="02040503050406030204" pitchFamily="18" charset="0"/>
                        </a:rPr>
                        <m:t>,  </m:t>
                      </m:r>
                      <m:r>
                        <m:rPr>
                          <m:nor/>
                        </m:rPr>
                        <a:rPr lang="en-SG" b="0" i="0" smtClean="0">
                          <a:latin typeface="Cambria Math" panose="02040503050406030204" pitchFamily="18" charset="0"/>
                        </a:rPr>
                        <m:t>and</m:t>
                      </m:r>
                      <m:r>
                        <a:rPr lang="en-SG" b="0" i="1" smtClean="0">
                          <a:latin typeface="Cambria Math" panose="02040503050406030204" pitchFamily="18" charset="0"/>
                        </a:rPr>
                        <m:t>      </m:t>
                      </m:r>
                      <m:r>
                        <a:rPr lang="en-SG" i="1">
                          <a:latin typeface="Cambria Math" panose="02040503050406030204" pitchFamily="18" charset="0"/>
                        </a:rPr>
                        <m:t>∑</m:t>
                      </m:r>
                      <m:sSub>
                        <m:sSubPr>
                          <m:ctrlPr>
                            <a:rPr lang="en-SG" i="1">
                              <a:latin typeface="Cambria Math" panose="02040503050406030204" pitchFamily="18" charset="0"/>
                            </a:rPr>
                          </m:ctrlPr>
                        </m:sSubPr>
                        <m:e>
                          <m:acc>
                            <m:accPr>
                              <m:chr m:val="⃗"/>
                              <m:ctrlPr>
                                <a:rPr lang="en-SG" i="1">
                                  <a:latin typeface="Cambria Math" panose="02040503050406030204" pitchFamily="18" charset="0"/>
                                </a:rPr>
                              </m:ctrlPr>
                            </m:accPr>
                            <m:e>
                              <m:r>
                                <a:rPr lang="en-SG" i="1">
                                  <a:latin typeface="Cambria Math" panose="02040503050406030204" pitchFamily="18" charset="0"/>
                                </a:rPr>
                                <m:t>𝐹</m:t>
                              </m:r>
                            </m:e>
                          </m:acc>
                        </m:e>
                        <m:sub>
                          <m:r>
                            <a:rPr lang="en-SG" b="0" i="1" smtClean="0">
                              <a:latin typeface="Cambria Math" panose="02040503050406030204" pitchFamily="18" charset="0"/>
                            </a:rPr>
                            <m:t>𝑧</m:t>
                          </m:r>
                        </m:sub>
                      </m:sSub>
                      <m:r>
                        <a:rPr lang="en-SG" i="1">
                          <a:latin typeface="Cambria Math" panose="02040503050406030204" pitchFamily="18" charset="0"/>
                        </a:rPr>
                        <m:t>=0</m:t>
                      </m:r>
                    </m:oMath>
                  </m:oMathPara>
                </a14:m>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93" t="-781" r="-1209"/>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157176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22713" y="1440000"/>
            <a:ext cx="10254567" cy="5143680"/>
          </a:xfrm>
        </p:spPr>
        <p:txBody>
          <a:bodyPr/>
          <a:lstStyle/>
          <a:p>
            <a:r>
              <a:rPr lang="en-US" dirty="0" smtClean="0"/>
              <a:t>A frame of reference in which Newton’s first law is valid is known as an </a:t>
            </a:r>
            <a:r>
              <a:rPr lang="en-US" dirty="0" smtClean="0">
                <a:solidFill>
                  <a:srgbClr val="FF0000"/>
                </a:solidFill>
              </a:rPr>
              <a:t>inertial frame of reference</a:t>
            </a:r>
            <a:r>
              <a:rPr lang="en-US" dirty="0" smtClean="0"/>
              <a:t>. </a:t>
            </a:r>
          </a:p>
          <a:p>
            <a:endParaRPr lang="en-US" dirty="0" smtClean="0"/>
          </a:p>
          <a:p>
            <a:r>
              <a:rPr lang="en-US" dirty="0" smtClean="0"/>
              <a:t>Since we define an inertial frame of reference using Newton’s first law we refer to this law as </a:t>
            </a:r>
            <a:r>
              <a:rPr lang="en-US" dirty="0" smtClean="0">
                <a:solidFill>
                  <a:srgbClr val="FF0000"/>
                </a:solidFill>
              </a:rPr>
              <a:t>the law of inertia</a:t>
            </a:r>
            <a:r>
              <a:rPr lang="en-US" dirty="0" smtClean="0"/>
              <a:t>.</a:t>
            </a:r>
          </a:p>
          <a:p>
            <a:endParaRPr lang="en-GB" dirty="0" smtClean="0"/>
          </a:p>
          <a:p>
            <a:r>
              <a:rPr lang="en-GB" dirty="0" smtClean="0"/>
              <a:t>A non-inertial frame of reference is an accelerating frame where Newton’s first law is not valid. </a:t>
            </a:r>
            <a:endParaRPr lang="en-US" dirty="0" smtClean="0"/>
          </a:p>
          <a:p>
            <a:endParaRPr lang="en-US" dirty="0" smtClean="0"/>
          </a:p>
        </p:txBody>
      </p:sp>
      <p:sp>
        <p:nvSpPr>
          <p:cNvPr id="6" name="Title 5"/>
          <p:cNvSpPr>
            <a:spLocks noGrp="1"/>
          </p:cNvSpPr>
          <p:nvPr>
            <p:ph type="title"/>
          </p:nvPr>
        </p:nvSpPr>
        <p:spPr/>
        <p:txBody>
          <a:bodyPr/>
          <a:lstStyle/>
          <a:p>
            <a:r>
              <a:rPr lang="en-US" dirty="0" smtClean="0"/>
              <a:t>Newton’s first law as the law of inertia</a:t>
            </a:r>
            <a:endParaRPr lang="en-US" dirty="0"/>
          </a:p>
        </p:txBody>
      </p:sp>
      <p:sp>
        <p:nvSpPr>
          <p:cNvPr id="2" name="Footer Placeholder 1"/>
          <p:cNvSpPr>
            <a:spLocks noGrp="1"/>
          </p:cNvSpPr>
          <p:nvPr>
            <p:ph type="ftr" sz="quarter" idx="11"/>
          </p:nvPr>
        </p:nvSpPr>
        <p:spPr/>
        <p:txBody>
          <a:bodyPr/>
          <a:lstStyle/>
          <a:p>
            <a:r>
              <a:rPr lang="en-US" smtClean="0"/>
              <a:t>Official (Closed), Non-sensitive</a:t>
            </a:r>
            <a:endParaRPr lang="en-US" dirty="0"/>
          </a:p>
        </p:txBody>
      </p:sp>
      <p:sp>
        <p:nvSpPr>
          <p:cNvPr id="3" name="Slide Number Placeholder 2"/>
          <p:cNvSpPr>
            <a:spLocks noGrp="1"/>
          </p:cNvSpPr>
          <p:nvPr>
            <p:ph type="sldNum" sz="quarter" idx="12"/>
          </p:nvPr>
        </p:nvSpPr>
        <p:spPr/>
        <p:txBody>
          <a:bodyPr/>
          <a:lstStyle/>
          <a:p>
            <a:r>
              <a:rPr lang="en-US" smtClean="0"/>
              <a:t> Page </a:t>
            </a:r>
            <a:fld id="{D57F1E4F-1CFF-5643-939E-217C01CDF565}" type="slidenum">
              <a:rPr lang="en-US" smtClean="0"/>
              <a:pPr/>
              <a:t>15</a:t>
            </a:fld>
            <a:endParaRPr lang="en-US" dirty="0"/>
          </a:p>
        </p:txBody>
      </p:sp>
    </p:spTree>
    <p:extLst>
      <p:ext uri="{BB962C8B-B14F-4D97-AF65-F5344CB8AC3E}">
        <p14:creationId xmlns:p14="http://schemas.microsoft.com/office/powerpoint/2010/main" val="21898857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second law of motion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This law states that the magnitude of the net force acting on a body, of constant mass, is </a:t>
                </a:r>
                <a:r>
                  <a:rPr lang="en-GB" dirty="0"/>
                  <a:t>directly proportional to the magnitude of acceleration of a body. </a:t>
                </a:r>
              </a:p>
              <a:p>
                <a:pPr>
                  <a:lnSpc>
                    <a:spcPct val="110000"/>
                  </a:lnSpc>
                </a:pPr>
                <a:r>
                  <a:rPr lang="en-US" dirty="0" smtClean="0"/>
                  <a:t>Newton’s </a:t>
                </a:r>
                <a:r>
                  <a:rPr lang="en-US" dirty="0"/>
                  <a:t>second law of motion can be expressed as</a:t>
                </a:r>
              </a:p>
              <a:p>
                <a:pPr marL="0" indent="0">
                  <a:lnSpc>
                    <a:spcPct val="110000"/>
                  </a:lnSpc>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chemeClr val="tx1"/>
                              </a:solidFill>
                              <a:latin typeface="Cambria Math" panose="02040503050406030204" pitchFamily="18" charset="0"/>
                            </a:rPr>
                          </m:ctrlPr>
                        </m:naryPr>
                        <m:sub/>
                        <m:sup/>
                        <m:e>
                          <m:acc>
                            <m:accPr>
                              <m:chr m:val="⃗"/>
                              <m:ctrlPr>
                                <a:rPr lang="en-US" i="1" smtClean="0">
                                  <a:solidFill>
                                    <a:schemeClr val="tx1"/>
                                  </a:solidFill>
                                  <a:latin typeface="Cambria Math" panose="02040503050406030204" pitchFamily="18" charset="0"/>
                                </a:rPr>
                              </m:ctrlPr>
                            </m:accPr>
                            <m:e>
                              <m:r>
                                <a:rPr lang="en-SG" b="0" i="1" smtClean="0">
                                  <a:solidFill>
                                    <a:schemeClr val="tx1"/>
                                  </a:solidFill>
                                  <a:latin typeface="Cambria Math" panose="02040503050406030204" pitchFamily="18" charset="0"/>
                                </a:rPr>
                                <m:t>𝐹</m:t>
                              </m:r>
                            </m:e>
                          </m:acc>
                        </m:e>
                      </m:nary>
                      <m:r>
                        <a:rPr lang="en-SG" b="0" i="1" smtClean="0">
                          <a:solidFill>
                            <a:schemeClr val="tx1"/>
                          </a:solidFill>
                          <a:latin typeface="Cambria Math" panose="02040503050406030204" pitchFamily="18" charset="0"/>
                        </a:rPr>
                        <m:t>=</m:t>
                      </m:r>
                      <m:sSub>
                        <m:sSubPr>
                          <m:ctrlPr>
                            <a:rPr lang="en-SG" b="0" i="1"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SG" i="1">
                                  <a:solidFill>
                                    <a:schemeClr val="tx1"/>
                                  </a:solidFill>
                                  <a:latin typeface="Cambria Math" panose="02040503050406030204" pitchFamily="18" charset="0"/>
                                </a:rPr>
                                <m:t>𝐹</m:t>
                              </m:r>
                            </m:e>
                          </m:acc>
                        </m:e>
                        <m:sub>
                          <m:r>
                            <a:rPr lang="en-SG" b="0" i="1" smtClean="0">
                              <a:solidFill>
                                <a:schemeClr val="tx1"/>
                              </a:solidFill>
                              <a:latin typeface="Cambria Math" panose="02040503050406030204" pitchFamily="18" charset="0"/>
                            </a:rPr>
                            <m:t>𝑛𝑒𝑡</m:t>
                          </m:r>
                        </m:sub>
                      </m:sSub>
                      <m:r>
                        <a:rPr lang="en-SG" b="0" i="1" smtClean="0">
                          <a:solidFill>
                            <a:schemeClr val="tx1"/>
                          </a:solidFill>
                          <a:latin typeface="Cambria Math" panose="02040503050406030204" pitchFamily="18" charset="0"/>
                        </a:rPr>
                        <m:t>=</m:t>
                      </m:r>
                      <m:r>
                        <a:rPr lang="en-SG" b="0" i="1" smtClean="0">
                          <a:solidFill>
                            <a:schemeClr val="tx1"/>
                          </a:solidFill>
                          <a:latin typeface="Cambria Math" panose="02040503050406030204" pitchFamily="18" charset="0"/>
                        </a:rPr>
                        <m:t>𝑚</m:t>
                      </m:r>
                      <m:f>
                        <m:fPr>
                          <m:ctrlPr>
                            <a:rPr lang="en-SG" b="0" i="1" smtClean="0">
                              <a:solidFill>
                                <a:schemeClr val="tx1"/>
                              </a:solidFill>
                              <a:latin typeface="Cambria Math" panose="02040503050406030204" pitchFamily="18" charset="0"/>
                            </a:rPr>
                          </m:ctrlPr>
                        </m:fPr>
                        <m:num>
                          <m:r>
                            <a:rPr lang="en-SG" b="0" i="1" smtClean="0">
                              <a:solidFill>
                                <a:schemeClr val="tx1"/>
                              </a:solidFill>
                              <a:latin typeface="Cambria Math" panose="02040503050406030204" pitchFamily="18" charset="0"/>
                            </a:rPr>
                            <m:t>𝑑</m:t>
                          </m:r>
                        </m:num>
                        <m:den>
                          <m:r>
                            <a:rPr lang="en-SG" b="0" i="1" smtClean="0">
                              <a:solidFill>
                                <a:schemeClr val="tx1"/>
                              </a:solidFill>
                              <a:latin typeface="Cambria Math" panose="02040503050406030204" pitchFamily="18" charset="0"/>
                            </a:rPr>
                            <m:t>𝑑𝑡</m:t>
                          </m:r>
                        </m:den>
                      </m:f>
                      <m:acc>
                        <m:accPr>
                          <m:chr m:val="⃗"/>
                          <m:ctrlPr>
                            <a:rPr lang="en-SG" b="0" i="1" smtClean="0">
                              <a:solidFill>
                                <a:schemeClr val="tx1"/>
                              </a:solidFill>
                              <a:latin typeface="Cambria Math" panose="02040503050406030204" pitchFamily="18" charset="0"/>
                            </a:rPr>
                          </m:ctrlPr>
                        </m:accPr>
                        <m:e>
                          <m:r>
                            <a:rPr lang="en-SG" b="0" i="1" smtClean="0">
                              <a:solidFill>
                                <a:schemeClr val="tx1"/>
                              </a:solidFill>
                              <a:latin typeface="Cambria Math" panose="02040503050406030204" pitchFamily="18" charset="0"/>
                            </a:rPr>
                            <m:t>𝑣</m:t>
                          </m:r>
                        </m:e>
                      </m:acc>
                      <m:r>
                        <a:rPr lang="en-SG" b="0" i="1" smtClean="0">
                          <a:solidFill>
                            <a:schemeClr val="tx1"/>
                          </a:solidFill>
                          <a:latin typeface="Cambria Math" panose="02040503050406030204" pitchFamily="18" charset="0"/>
                        </a:rPr>
                        <m:t>=</m:t>
                      </m:r>
                      <m:r>
                        <a:rPr lang="en-SG" b="0" i="1" smtClean="0">
                          <a:solidFill>
                            <a:schemeClr val="tx1"/>
                          </a:solidFill>
                          <a:latin typeface="Cambria Math" panose="02040503050406030204" pitchFamily="18" charset="0"/>
                        </a:rPr>
                        <m:t>𝑚</m:t>
                      </m:r>
                      <m:acc>
                        <m:accPr>
                          <m:chr m:val="⃗"/>
                          <m:ctrlPr>
                            <a:rPr lang="en-SG" b="0" i="1" smtClean="0">
                              <a:solidFill>
                                <a:schemeClr val="tx1"/>
                              </a:solidFill>
                              <a:latin typeface="Cambria Math" panose="02040503050406030204" pitchFamily="18" charset="0"/>
                            </a:rPr>
                          </m:ctrlPr>
                        </m:accPr>
                        <m:e>
                          <m:r>
                            <a:rPr lang="en-SG" b="0" i="1" smtClean="0">
                              <a:solidFill>
                                <a:schemeClr val="tx1"/>
                              </a:solidFill>
                              <a:latin typeface="Cambria Math" panose="02040503050406030204" pitchFamily="18" charset="0"/>
                            </a:rPr>
                            <m:t>𝑎</m:t>
                          </m:r>
                        </m:e>
                      </m:acc>
                    </m:oMath>
                  </m:oMathPara>
                </a14:m>
                <a:endParaRPr lang="en-US" dirty="0">
                  <a:solidFill>
                    <a:srgbClr val="FF0000"/>
                  </a:solidFill>
                </a:endParaRPr>
              </a:p>
              <a:p>
                <a:pPr>
                  <a:lnSpc>
                    <a:spcPct val="110000"/>
                  </a:lnSpc>
                </a:pPr>
                <a:r>
                  <a:rPr lang="en-US" dirty="0"/>
                  <a:t>In component </a:t>
                </a:r>
                <a:r>
                  <a:rPr lang="en-US" dirty="0" smtClean="0"/>
                  <a:t>form, </a:t>
                </a:r>
                <a14:m>
                  <m:oMath xmlns:m="http://schemas.openxmlformats.org/officeDocument/2006/math">
                    <m:sSub>
                      <m:sSubPr>
                        <m:ctrlPr>
                          <a:rPr lang="en-SG" b="0" i="1"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SG" i="1">
                                <a:solidFill>
                                  <a:schemeClr val="tx1"/>
                                </a:solidFill>
                                <a:latin typeface="Cambria Math" panose="02040503050406030204" pitchFamily="18" charset="0"/>
                              </a:rPr>
                              <m:t>𝐹</m:t>
                            </m:r>
                          </m:e>
                        </m:acc>
                      </m:e>
                      <m:sub>
                        <m:r>
                          <a:rPr lang="en-SG" b="0" i="1" smtClean="0">
                            <a:solidFill>
                              <a:schemeClr val="tx1"/>
                            </a:solidFill>
                            <a:latin typeface="Cambria Math" panose="02040503050406030204" pitchFamily="18" charset="0"/>
                          </a:rPr>
                          <m:t>𝑛𝑒𝑡</m:t>
                        </m:r>
                        <m:r>
                          <a:rPr lang="en-SG" b="0" i="1" smtClean="0">
                            <a:solidFill>
                              <a:schemeClr val="tx1"/>
                            </a:solidFill>
                            <a:latin typeface="Cambria Math" panose="02040503050406030204" pitchFamily="18" charset="0"/>
                          </a:rPr>
                          <m:t>, </m:t>
                        </m:r>
                        <m:r>
                          <a:rPr lang="en-SG" b="0" i="1" smtClean="0">
                            <a:solidFill>
                              <a:schemeClr val="tx1"/>
                            </a:solidFill>
                            <a:latin typeface="Cambria Math" panose="02040503050406030204" pitchFamily="18" charset="0"/>
                          </a:rPr>
                          <m:t>𝑥</m:t>
                        </m:r>
                      </m:sub>
                    </m:sSub>
                    <m:r>
                      <a:rPr lang="en-SG" b="0" i="1" smtClean="0">
                        <a:solidFill>
                          <a:schemeClr val="tx1"/>
                        </a:solidFill>
                        <a:latin typeface="Cambria Math" panose="02040503050406030204" pitchFamily="18" charset="0"/>
                      </a:rPr>
                      <m:t>=</m:t>
                    </m:r>
                    <m:r>
                      <a:rPr lang="en-SG" b="0" i="1" smtClean="0">
                        <a:solidFill>
                          <a:schemeClr val="tx1"/>
                        </a:solidFill>
                        <a:latin typeface="Cambria Math" panose="02040503050406030204" pitchFamily="18" charset="0"/>
                      </a:rPr>
                      <m:t>𝑚</m:t>
                    </m:r>
                    <m:sSub>
                      <m:sSubPr>
                        <m:ctrlPr>
                          <a:rPr lang="en-SG" b="0" i="1"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SG" b="0" i="1" smtClean="0">
                                <a:solidFill>
                                  <a:schemeClr val="tx1"/>
                                </a:solidFill>
                                <a:latin typeface="Cambria Math" panose="02040503050406030204" pitchFamily="18" charset="0"/>
                              </a:rPr>
                              <m:t>𝑎</m:t>
                            </m:r>
                          </m:e>
                        </m:acc>
                      </m:e>
                      <m:sub>
                        <m:r>
                          <a:rPr lang="en-SG" b="0" i="1" smtClean="0">
                            <a:solidFill>
                              <a:schemeClr val="tx1"/>
                            </a:solidFill>
                            <a:latin typeface="Cambria Math" panose="02040503050406030204" pitchFamily="18" charset="0"/>
                          </a:rPr>
                          <m:t>𝑥</m:t>
                        </m:r>
                      </m:sub>
                    </m:sSub>
                  </m:oMath>
                </a14:m>
                <a:r>
                  <a:rPr lang="en-US" dirty="0" smtClean="0"/>
                  <a:t>, </a:t>
                </a:r>
                <a14:m>
                  <m:oMath xmlns:m="http://schemas.openxmlformats.org/officeDocument/2006/math">
                    <m:sSub>
                      <m:sSubPr>
                        <m:ctrlPr>
                          <a:rPr lang="en-SG"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SG" i="1">
                                <a:solidFill>
                                  <a:schemeClr val="tx1"/>
                                </a:solidFill>
                                <a:latin typeface="Cambria Math" panose="02040503050406030204" pitchFamily="18" charset="0"/>
                              </a:rPr>
                              <m:t>𝐹</m:t>
                            </m:r>
                          </m:e>
                        </m:acc>
                      </m:e>
                      <m:sub>
                        <m:r>
                          <a:rPr lang="en-SG" b="0" i="1" smtClean="0">
                            <a:solidFill>
                              <a:schemeClr val="tx1"/>
                            </a:solidFill>
                            <a:latin typeface="Cambria Math" panose="02040503050406030204" pitchFamily="18" charset="0"/>
                          </a:rPr>
                          <m:t>𝑛𝑒𝑡</m:t>
                        </m:r>
                        <m:r>
                          <a:rPr lang="en-SG" b="0" i="1" smtClean="0">
                            <a:solidFill>
                              <a:schemeClr val="tx1"/>
                            </a:solidFill>
                            <a:latin typeface="Cambria Math" panose="02040503050406030204" pitchFamily="18" charset="0"/>
                          </a:rPr>
                          <m:t>,</m:t>
                        </m:r>
                        <m:r>
                          <a:rPr lang="en-SG" b="0" i="1" smtClean="0">
                            <a:solidFill>
                              <a:schemeClr val="tx1"/>
                            </a:solidFill>
                            <a:latin typeface="Cambria Math" panose="02040503050406030204" pitchFamily="18" charset="0"/>
                          </a:rPr>
                          <m:t>𝑦</m:t>
                        </m:r>
                      </m:sub>
                    </m:sSub>
                    <m:r>
                      <a:rPr lang="en-SG" i="1">
                        <a:solidFill>
                          <a:schemeClr val="tx1"/>
                        </a:solidFill>
                        <a:latin typeface="Cambria Math" panose="02040503050406030204" pitchFamily="18" charset="0"/>
                      </a:rPr>
                      <m:t>=</m:t>
                    </m:r>
                    <m:r>
                      <a:rPr lang="en-SG" i="1">
                        <a:solidFill>
                          <a:schemeClr val="tx1"/>
                        </a:solidFill>
                        <a:latin typeface="Cambria Math" panose="02040503050406030204" pitchFamily="18" charset="0"/>
                      </a:rPr>
                      <m:t>𝑚</m:t>
                    </m:r>
                    <m:sSub>
                      <m:sSubPr>
                        <m:ctrlPr>
                          <a:rPr lang="en-SG"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SG" i="1">
                                <a:solidFill>
                                  <a:schemeClr val="tx1"/>
                                </a:solidFill>
                                <a:latin typeface="Cambria Math" panose="02040503050406030204" pitchFamily="18" charset="0"/>
                              </a:rPr>
                              <m:t>𝑎</m:t>
                            </m:r>
                          </m:e>
                        </m:acc>
                      </m:e>
                      <m:sub>
                        <m:r>
                          <a:rPr lang="en-SG" b="0" i="1" smtClean="0">
                            <a:solidFill>
                              <a:schemeClr val="tx1"/>
                            </a:solidFill>
                            <a:latin typeface="Cambria Math" panose="02040503050406030204" pitchFamily="18" charset="0"/>
                          </a:rPr>
                          <m:t>𝑦</m:t>
                        </m:r>
                      </m:sub>
                    </m:sSub>
                  </m:oMath>
                </a14:m>
                <a:r>
                  <a:rPr lang="en-US" dirty="0" smtClean="0"/>
                  <a:t>, </a:t>
                </a:r>
                <a14:m>
                  <m:oMath xmlns:m="http://schemas.openxmlformats.org/officeDocument/2006/math">
                    <m:sSub>
                      <m:sSubPr>
                        <m:ctrlPr>
                          <a:rPr lang="en-SG"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SG" i="1">
                                <a:solidFill>
                                  <a:schemeClr val="tx1"/>
                                </a:solidFill>
                                <a:latin typeface="Cambria Math" panose="02040503050406030204" pitchFamily="18" charset="0"/>
                              </a:rPr>
                              <m:t>𝐹</m:t>
                            </m:r>
                          </m:e>
                        </m:acc>
                      </m:e>
                      <m:sub>
                        <m:r>
                          <a:rPr lang="en-SG" b="0" i="1" smtClean="0">
                            <a:solidFill>
                              <a:schemeClr val="tx1"/>
                            </a:solidFill>
                            <a:latin typeface="Cambria Math" panose="02040503050406030204" pitchFamily="18" charset="0"/>
                          </a:rPr>
                          <m:t>𝑛𝑒𝑡</m:t>
                        </m:r>
                        <m:r>
                          <a:rPr lang="en-SG" b="0" i="1" smtClean="0">
                            <a:solidFill>
                              <a:schemeClr val="tx1"/>
                            </a:solidFill>
                            <a:latin typeface="Cambria Math" panose="02040503050406030204" pitchFamily="18" charset="0"/>
                          </a:rPr>
                          <m:t>,</m:t>
                        </m:r>
                        <m:r>
                          <a:rPr lang="en-SG" b="0" i="1" smtClean="0">
                            <a:solidFill>
                              <a:schemeClr val="tx1"/>
                            </a:solidFill>
                            <a:latin typeface="Cambria Math" panose="02040503050406030204" pitchFamily="18" charset="0"/>
                          </a:rPr>
                          <m:t>𝑧</m:t>
                        </m:r>
                      </m:sub>
                    </m:sSub>
                    <m:r>
                      <a:rPr lang="en-SG" i="1">
                        <a:solidFill>
                          <a:schemeClr val="tx1"/>
                        </a:solidFill>
                        <a:latin typeface="Cambria Math" panose="02040503050406030204" pitchFamily="18" charset="0"/>
                      </a:rPr>
                      <m:t>=</m:t>
                    </m:r>
                    <m:r>
                      <a:rPr lang="en-SG" i="1">
                        <a:solidFill>
                          <a:schemeClr val="tx1"/>
                        </a:solidFill>
                        <a:latin typeface="Cambria Math" panose="02040503050406030204" pitchFamily="18" charset="0"/>
                      </a:rPr>
                      <m:t>𝑚</m:t>
                    </m:r>
                    <m:sSub>
                      <m:sSubPr>
                        <m:ctrlPr>
                          <a:rPr lang="en-SG"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SG" i="1">
                                <a:solidFill>
                                  <a:schemeClr val="tx1"/>
                                </a:solidFill>
                                <a:latin typeface="Cambria Math" panose="02040503050406030204" pitchFamily="18" charset="0"/>
                              </a:rPr>
                              <m:t>𝑎</m:t>
                            </m:r>
                          </m:e>
                        </m:acc>
                      </m:e>
                      <m:sub>
                        <m:r>
                          <a:rPr lang="en-SG" b="0" i="1" smtClean="0">
                            <a:solidFill>
                              <a:schemeClr val="tx1"/>
                            </a:solidFill>
                            <a:latin typeface="Cambria Math" panose="02040503050406030204" pitchFamily="18" charset="0"/>
                          </a:rPr>
                          <m:t>𝑧</m:t>
                        </m:r>
                      </m:sub>
                    </m:sSub>
                  </m:oMath>
                </a14:m>
                <a:endParaRPr lang="en-US" dirty="0" smtClean="0"/>
              </a:p>
              <a:p>
                <a:pPr>
                  <a:lnSpc>
                    <a:spcPct val="110000"/>
                  </a:lnSpc>
                </a:pPr>
                <a:endParaRPr lang="en-US" dirty="0" smtClean="0"/>
              </a:p>
              <a:p>
                <a:pPr marL="0" indent="0">
                  <a:lnSpc>
                    <a:spcPct val="110000"/>
                  </a:lnSpc>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93" t="-1042" r="-1693"/>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16</a:t>
            </a:fld>
            <a:endParaRPr lang="en-US" dirty="0"/>
          </a:p>
        </p:txBody>
      </p:sp>
      <p:sp>
        <p:nvSpPr>
          <p:cNvPr id="7" name="Footer Placeholder 6"/>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1741916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one newton</a:t>
            </a:r>
            <a:endParaRPr lang="en-SG" dirty="0"/>
          </a:p>
        </p:txBody>
      </p:sp>
      <p:sp>
        <p:nvSpPr>
          <p:cNvPr id="3" name="Content Placeholder 2"/>
          <p:cNvSpPr>
            <a:spLocks noGrp="1"/>
          </p:cNvSpPr>
          <p:nvPr>
            <p:ph idx="1"/>
          </p:nvPr>
        </p:nvSpPr>
        <p:spPr/>
        <p:txBody>
          <a:bodyPr/>
          <a:lstStyle/>
          <a:p>
            <a:pPr>
              <a:lnSpc>
                <a:spcPct val="110000"/>
              </a:lnSpc>
            </a:pPr>
            <a:r>
              <a:rPr lang="en-GB" dirty="0"/>
              <a:t>Newton’s second law is used to </a:t>
            </a:r>
            <a:r>
              <a:rPr lang="en-GB" dirty="0">
                <a:solidFill>
                  <a:srgbClr val="FF0000"/>
                </a:solidFill>
              </a:rPr>
              <a:t>define</a:t>
            </a:r>
            <a:r>
              <a:rPr lang="en-GB" dirty="0"/>
              <a:t> the </a:t>
            </a:r>
            <a:r>
              <a:rPr lang="en-GB" dirty="0" smtClean="0"/>
              <a:t>magnitude of one newton.</a:t>
            </a:r>
            <a:endParaRPr lang="en-GB" dirty="0"/>
          </a:p>
          <a:p>
            <a:pPr>
              <a:lnSpc>
                <a:spcPct val="110000"/>
              </a:lnSpc>
            </a:pPr>
            <a:r>
              <a:rPr lang="en-US" dirty="0">
                <a:solidFill>
                  <a:srgbClr val="FF0000"/>
                </a:solidFill>
              </a:rPr>
              <a:t>One</a:t>
            </a:r>
            <a:r>
              <a:rPr lang="en-US" dirty="0"/>
              <a:t> newton (N) is the net force that gives a mass of </a:t>
            </a:r>
            <a:r>
              <a:rPr lang="en-US" dirty="0">
                <a:solidFill>
                  <a:srgbClr val="FF0000"/>
                </a:solidFill>
              </a:rPr>
              <a:t>one</a:t>
            </a:r>
            <a:r>
              <a:rPr lang="en-US" dirty="0"/>
              <a:t> </a:t>
            </a:r>
            <a:r>
              <a:rPr lang="en-US" dirty="0" smtClean="0"/>
              <a:t>kilogram an </a:t>
            </a:r>
            <a:r>
              <a:rPr lang="en-US" dirty="0"/>
              <a:t>acceleration of </a:t>
            </a:r>
            <a:r>
              <a:rPr lang="en-US" dirty="0">
                <a:solidFill>
                  <a:srgbClr val="FF0000"/>
                </a:solidFill>
              </a:rPr>
              <a:t>one</a:t>
            </a:r>
            <a:r>
              <a:rPr lang="en-US" dirty="0"/>
              <a:t> </a:t>
            </a:r>
            <a:r>
              <a:rPr lang="en-US" dirty="0" err="1"/>
              <a:t>metre</a:t>
            </a:r>
            <a:r>
              <a:rPr lang="en-US" dirty="0"/>
              <a:t> per second </a:t>
            </a:r>
            <a:r>
              <a:rPr lang="en-US" dirty="0" smtClean="0"/>
              <a:t>square.</a:t>
            </a:r>
            <a:endParaRPr lang="en-US" dirty="0"/>
          </a:p>
          <a:p>
            <a:pPr>
              <a:lnSpc>
                <a:spcPct val="110000"/>
              </a:lnSpc>
            </a:pPr>
            <a:r>
              <a:rPr lang="en-GB" dirty="0"/>
              <a:t>Mathematically, 1 N = </a:t>
            </a:r>
            <a:r>
              <a:rPr lang="en-GB" dirty="0" smtClean="0"/>
              <a:t>1 kg × 1 m/s</a:t>
            </a:r>
            <a:r>
              <a:rPr lang="en-GB" baseline="30000" dirty="0" smtClean="0"/>
              <a:t>2</a:t>
            </a:r>
            <a:r>
              <a:rPr lang="en-SG" dirty="0"/>
              <a:t>.</a:t>
            </a:r>
            <a:endParaRPr lang="en-US" baseline="30000"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0975940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and weight </a:t>
            </a:r>
            <a:r>
              <a:rPr lang="en-US" dirty="0"/>
              <a:t>of an object</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10000"/>
                  </a:lnSpc>
                </a:pPr>
                <a:r>
                  <a:rPr lang="en-US" dirty="0" smtClean="0"/>
                  <a:t>Note that mass and weight are</a:t>
                </a:r>
                <a:r>
                  <a:rPr lang="en-US" b="1" dirty="0">
                    <a:solidFill>
                      <a:srgbClr val="FF0000"/>
                    </a:solidFill>
                  </a:rPr>
                  <a:t> </a:t>
                </a:r>
                <a:r>
                  <a:rPr lang="en-US" dirty="0">
                    <a:solidFill>
                      <a:srgbClr val="FF0000"/>
                    </a:solidFill>
                  </a:rPr>
                  <a:t>not </a:t>
                </a:r>
                <a:r>
                  <a:rPr lang="en-US" dirty="0"/>
                  <a:t>the same.</a:t>
                </a:r>
              </a:p>
              <a:p>
                <a:pPr>
                  <a:lnSpc>
                    <a:spcPct val="110000"/>
                  </a:lnSpc>
                </a:pPr>
                <a:r>
                  <a:rPr lang="en-US" dirty="0"/>
                  <a:t>Since an object </a:t>
                </a:r>
                <a:r>
                  <a:rPr lang="en-US" dirty="0" smtClean="0"/>
                  <a:t>of mass </a:t>
                </a:r>
                <a:r>
                  <a:rPr lang="en-US" i="1" dirty="0" smtClean="0"/>
                  <a:t>m</a:t>
                </a:r>
                <a:r>
                  <a:rPr lang="en-US" dirty="0" smtClean="0"/>
                  <a:t> </a:t>
                </a:r>
                <a:r>
                  <a:rPr lang="en-US" dirty="0" smtClean="0">
                    <a:solidFill>
                      <a:srgbClr val="FF0000"/>
                    </a:solidFill>
                  </a:rPr>
                  <a:t>accelerates</a:t>
                </a:r>
                <a:r>
                  <a:rPr lang="en-US" dirty="0" smtClean="0"/>
                  <a:t> at </a:t>
                </a:r>
                <a:r>
                  <a:rPr lang="en-US" i="1" dirty="0" smtClean="0"/>
                  <a:t>g</a:t>
                </a:r>
                <a:r>
                  <a:rPr lang="en-US" dirty="0" smtClean="0"/>
                  <a:t> m/s</a:t>
                </a:r>
                <a:r>
                  <a:rPr lang="en-US" baseline="30000" dirty="0" smtClean="0"/>
                  <a:t>2</a:t>
                </a:r>
                <a:r>
                  <a:rPr lang="en-US" dirty="0" smtClean="0"/>
                  <a:t> under gravity when there is no friction, then according </a:t>
                </a:r>
                <a:r>
                  <a:rPr lang="en-US" dirty="0"/>
                  <a:t>to Newton’s second law, the </a:t>
                </a:r>
                <a:r>
                  <a:rPr lang="en-US" dirty="0" smtClean="0"/>
                  <a:t>magnitude of the force </a:t>
                </a:r>
                <a:r>
                  <a:rPr lang="en-US" dirty="0"/>
                  <a:t>acting on it must be</a:t>
                </a:r>
                <a:r>
                  <a:rPr lang="en-US" dirty="0" smtClean="0"/>
                  <a:t>,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𝑚𝑔</m:t>
                    </m:r>
                  </m:oMath>
                </a14:m>
                <a:r>
                  <a:rPr lang="en-US" dirty="0" smtClean="0"/>
                  <a:t>.</a:t>
                </a:r>
                <a:endParaRPr lang="en-US" dirty="0"/>
              </a:p>
              <a:p>
                <a:pPr>
                  <a:lnSpc>
                    <a:spcPct val="110000"/>
                  </a:lnSpc>
                </a:pPr>
                <a:r>
                  <a:rPr lang="en-GB" dirty="0" smtClean="0"/>
                  <a:t>The force </a:t>
                </a:r>
                <a:r>
                  <a:rPr lang="en-US" i="1" dirty="0" smtClean="0"/>
                  <a:t>F</a:t>
                </a:r>
                <a:r>
                  <a:rPr lang="en-GB" dirty="0" smtClean="0"/>
                  <a:t> </a:t>
                </a:r>
                <a:r>
                  <a:rPr lang="en-GB" dirty="0"/>
                  <a:t>is called the </a:t>
                </a:r>
                <a:r>
                  <a:rPr lang="en-GB" dirty="0">
                    <a:solidFill>
                      <a:srgbClr val="FF0000"/>
                    </a:solidFill>
                  </a:rPr>
                  <a:t>weight</a:t>
                </a:r>
                <a:r>
                  <a:rPr lang="en-GB" dirty="0"/>
                  <a:t> of the object</a:t>
                </a:r>
                <a:r>
                  <a:rPr lang="en-GB" dirty="0" smtClean="0"/>
                  <a:t>, i.e.,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𝑊</m:t>
                    </m:r>
                    <m:r>
                      <a:rPr lang="en-SG" b="0" i="1" smtClean="0">
                        <a:latin typeface="Cambria Math" panose="02040503050406030204" pitchFamily="18" charset="0"/>
                      </a:rPr>
                      <m:t>=</m:t>
                    </m:r>
                    <m:r>
                      <a:rPr lang="en-SG" b="0" i="1" smtClean="0">
                        <a:latin typeface="Cambria Math" panose="02040503050406030204" pitchFamily="18" charset="0"/>
                      </a:rPr>
                      <m:t>𝑚𝑔</m:t>
                    </m:r>
                  </m:oMath>
                </a14:m>
                <a:r>
                  <a:rPr lang="en-GB" dirty="0" smtClean="0"/>
                  <a:t>.</a:t>
                </a:r>
              </a:p>
              <a:p>
                <a:pPr>
                  <a:lnSpc>
                    <a:spcPct val="110000"/>
                  </a:lnSpc>
                </a:pPr>
                <a:r>
                  <a:rPr lang="en-GB" dirty="0" smtClean="0"/>
                  <a:t>An object in outer space is weightless but not massless. </a:t>
                </a: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93" t="-781" r="-302"/>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8267523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laws are not valid in </a:t>
            </a:r>
            <a:r>
              <a:rPr lang="en-US" dirty="0" smtClean="0"/>
              <a:t>non-inertial frames</a:t>
            </a:r>
            <a:endParaRPr lang="en-SG" dirty="0"/>
          </a:p>
        </p:txBody>
      </p:sp>
      <p:sp>
        <p:nvSpPr>
          <p:cNvPr id="3" name="Content Placeholder 2"/>
          <p:cNvSpPr>
            <a:spLocks noGrp="1"/>
          </p:cNvSpPr>
          <p:nvPr>
            <p:ph idx="1"/>
          </p:nvPr>
        </p:nvSpPr>
        <p:spPr/>
        <p:txBody>
          <a:bodyPr/>
          <a:lstStyle/>
          <a:p>
            <a:r>
              <a:rPr lang="en-US" dirty="0" smtClean="0"/>
              <a:t>Suppose person </a:t>
            </a:r>
            <a:r>
              <a:rPr lang="en-US" dirty="0"/>
              <a:t>on roller skates </a:t>
            </a:r>
            <a:r>
              <a:rPr lang="en-US" dirty="0" smtClean="0"/>
              <a:t>is </a:t>
            </a:r>
            <a:r>
              <a:rPr lang="en-US" dirty="0"/>
              <a:t>on a bus </a:t>
            </a:r>
            <a:r>
              <a:rPr lang="en-US" dirty="0" smtClean="0"/>
              <a:t>moving </a:t>
            </a:r>
            <a:r>
              <a:rPr lang="en-US" dirty="0"/>
              <a:t>at </a:t>
            </a:r>
            <a:r>
              <a:rPr lang="en-US" dirty="0" smtClean="0">
                <a:solidFill>
                  <a:srgbClr val="FF0000"/>
                </a:solidFill>
              </a:rPr>
              <a:t>constant</a:t>
            </a:r>
            <a:r>
              <a:rPr lang="en-US" dirty="0" smtClean="0"/>
              <a:t> </a:t>
            </a:r>
            <a:r>
              <a:rPr lang="en-US" dirty="0"/>
              <a:t>velocity. </a:t>
            </a:r>
          </a:p>
          <a:p>
            <a:r>
              <a:rPr lang="en-US" dirty="0"/>
              <a:t>If the bus suddenly </a:t>
            </a:r>
            <a:r>
              <a:rPr lang="en-US" dirty="0" smtClean="0">
                <a:solidFill>
                  <a:srgbClr val="FF0000"/>
                </a:solidFill>
              </a:rPr>
              <a:t>speeds</a:t>
            </a:r>
            <a:r>
              <a:rPr lang="en-US" dirty="0" smtClean="0"/>
              <a:t> </a:t>
            </a:r>
            <a:r>
              <a:rPr lang="en-US" dirty="0" smtClean="0">
                <a:solidFill>
                  <a:srgbClr val="FF0000"/>
                </a:solidFill>
              </a:rPr>
              <a:t>up</a:t>
            </a:r>
            <a:r>
              <a:rPr lang="en-US" dirty="0" smtClean="0"/>
              <a:t>/</a:t>
            </a:r>
            <a:r>
              <a:rPr lang="en-US" dirty="0" smtClean="0">
                <a:solidFill>
                  <a:srgbClr val="FF0000"/>
                </a:solidFill>
              </a:rPr>
              <a:t>slows</a:t>
            </a:r>
            <a:r>
              <a:rPr lang="en-US" dirty="0" smtClean="0"/>
              <a:t> </a:t>
            </a:r>
            <a:r>
              <a:rPr lang="en-US" dirty="0">
                <a:solidFill>
                  <a:srgbClr val="FF0000"/>
                </a:solidFill>
              </a:rPr>
              <a:t>down</a:t>
            </a:r>
            <a:r>
              <a:rPr lang="en-US" dirty="0"/>
              <a:t>, the person starts moving </a:t>
            </a:r>
            <a:r>
              <a:rPr lang="en-US" dirty="0" smtClean="0"/>
              <a:t/>
            </a:r>
            <a:br>
              <a:rPr lang="en-US" dirty="0" smtClean="0"/>
            </a:br>
            <a:r>
              <a:rPr lang="en-US" dirty="0" smtClean="0">
                <a:solidFill>
                  <a:srgbClr val="FF0000"/>
                </a:solidFill>
              </a:rPr>
              <a:t>backward/forward</a:t>
            </a:r>
            <a:r>
              <a:rPr lang="en-US" dirty="0"/>
              <a:t>. </a:t>
            </a:r>
          </a:p>
          <a:p>
            <a:r>
              <a:rPr lang="en-GB" dirty="0"/>
              <a:t>Newton’s second law </a:t>
            </a:r>
            <a:r>
              <a:rPr lang="en-GB" dirty="0">
                <a:solidFill>
                  <a:srgbClr val="FF0000"/>
                </a:solidFill>
              </a:rPr>
              <a:t>does not </a:t>
            </a:r>
            <a:r>
              <a:rPr lang="en-GB" dirty="0"/>
              <a:t>seem to be obeyed as </a:t>
            </a:r>
            <a:r>
              <a:rPr lang="en-GB" dirty="0">
                <a:solidFill>
                  <a:srgbClr val="FF0000"/>
                </a:solidFill>
              </a:rPr>
              <a:t>without</a:t>
            </a:r>
            <a:r>
              <a:rPr lang="en-GB" dirty="0"/>
              <a:t> any net force on the person, the velocity of the person changes. </a:t>
            </a:r>
          </a:p>
          <a:p>
            <a:r>
              <a:rPr lang="en-GB" dirty="0" smtClean="0"/>
              <a:t>This is </a:t>
            </a:r>
            <a:r>
              <a:rPr lang="en-GB" dirty="0"/>
              <a:t>because the bus is </a:t>
            </a:r>
            <a:r>
              <a:rPr lang="en-GB" dirty="0">
                <a:solidFill>
                  <a:srgbClr val="FF0000"/>
                </a:solidFill>
              </a:rPr>
              <a:t>accelerating</a:t>
            </a:r>
            <a:r>
              <a:rPr lang="en-GB" dirty="0"/>
              <a:t> with respect to earth and is not an </a:t>
            </a:r>
            <a:r>
              <a:rPr lang="en-GB" dirty="0" smtClean="0"/>
              <a:t>inertial frame.</a:t>
            </a:r>
            <a:endParaRPr lang="en-US"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7317329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Dynamics</a:t>
            </a:r>
            <a:endParaRPr lang="en-SG" dirty="0"/>
          </a:p>
        </p:txBody>
      </p:sp>
      <p:sp>
        <p:nvSpPr>
          <p:cNvPr id="3" name="Content Placeholder 2"/>
          <p:cNvSpPr>
            <a:spLocks noGrp="1"/>
          </p:cNvSpPr>
          <p:nvPr>
            <p:ph idx="1"/>
          </p:nvPr>
        </p:nvSpPr>
        <p:spPr/>
        <p:txBody>
          <a:bodyPr/>
          <a:lstStyle/>
          <a:p>
            <a:pPr marL="381000" indent="-381000">
              <a:lnSpc>
                <a:spcPct val="110000"/>
              </a:lnSpc>
            </a:pPr>
            <a:r>
              <a:rPr lang="en-GB" dirty="0"/>
              <a:t>Dynamics describes the </a:t>
            </a:r>
            <a:r>
              <a:rPr lang="en-GB" dirty="0">
                <a:solidFill>
                  <a:srgbClr val="FF0000"/>
                </a:solidFill>
              </a:rPr>
              <a:t>relationship</a:t>
            </a:r>
            <a:r>
              <a:rPr lang="en-GB" dirty="0"/>
              <a:t> </a:t>
            </a:r>
            <a:r>
              <a:rPr lang="en-GB" dirty="0" smtClean="0"/>
              <a:t>between the </a:t>
            </a:r>
            <a:r>
              <a:rPr lang="en-GB" dirty="0">
                <a:solidFill>
                  <a:srgbClr val="FF0000"/>
                </a:solidFill>
              </a:rPr>
              <a:t>motion</a:t>
            </a:r>
            <a:r>
              <a:rPr lang="en-GB" dirty="0"/>
              <a:t> of an object </a:t>
            </a:r>
            <a:r>
              <a:rPr lang="en-GB" dirty="0" smtClean="0"/>
              <a:t>and </a:t>
            </a:r>
            <a:r>
              <a:rPr lang="en-GB" dirty="0"/>
              <a:t>the </a:t>
            </a:r>
            <a:r>
              <a:rPr lang="en-GB" dirty="0">
                <a:solidFill>
                  <a:srgbClr val="FF0000"/>
                </a:solidFill>
              </a:rPr>
              <a:t>forces</a:t>
            </a:r>
            <a:r>
              <a:rPr lang="en-GB" dirty="0"/>
              <a:t> that cause the motion.</a:t>
            </a:r>
          </a:p>
          <a:p>
            <a:pPr marL="381000" indent="-381000">
              <a:lnSpc>
                <a:spcPct val="110000"/>
              </a:lnSpc>
            </a:pPr>
            <a:r>
              <a:rPr lang="en-GB" dirty="0"/>
              <a:t>Dynamics answers questions such as why it is </a:t>
            </a:r>
            <a:r>
              <a:rPr lang="en-GB" dirty="0">
                <a:solidFill>
                  <a:srgbClr val="FF0000"/>
                </a:solidFill>
              </a:rPr>
              <a:t>harder</a:t>
            </a:r>
            <a:r>
              <a:rPr lang="en-GB" dirty="0"/>
              <a:t> to control a car </a:t>
            </a:r>
            <a:r>
              <a:rPr lang="en-GB" dirty="0" smtClean="0"/>
              <a:t>on a </a:t>
            </a:r>
            <a:r>
              <a:rPr lang="en-GB" dirty="0">
                <a:solidFill>
                  <a:srgbClr val="FF0000"/>
                </a:solidFill>
              </a:rPr>
              <a:t>wet</a:t>
            </a:r>
            <a:r>
              <a:rPr lang="en-GB" dirty="0"/>
              <a:t> </a:t>
            </a:r>
            <a:r>
              <a:rPr lang="en-GB" dirty="0" smtClean="0"/>
              <a:t>icy road than </a:t>
            </a:r>
            <a:r>
              <a:rPr lang="en-GB" dirty="0"/>
              <a:t>on a </a:t>
            </a:r>
            <a:r>
              <a:rPr lang="en-GB" dirty="0">
                <a:solidFill>
                  <a:srgbClr val="FF0000"/>
                </a:solidFill>
              </a:rPr>
              <a:t>dry</a:t>
            </a:r>
            <a:r>
              <a:rPr lang="en-GB" dirty="0"/>
              <a:t> </a:t>
            </a:r>
            <a:r>
              <a:rPr lang="en-GB" dirty="0" smtClean="0"/>
              <a:t>road, </a:t>
            </a:r>
            <a:r>
              <a:rPr lang="en-GB" dirty="0"/>
              <a:t>or how a rocket is able to propel </a:t>
            </a:r>
            <a:r>
              <a:rPr lang="en-GB" dirty="0">
                <a:solidFill>
                  <a:srgbClr val="FF0000"/>
                </a:solidFill>
              </a:rPr>
              <a:t>itself</a:t>
            </a:r>
            <a:r>
              <a:rPr lang="en-GB" dirty="0"/>
              <a:t> </a:t>
            </a:r>
            <a:r>
              <a:rPr lang="en-GB" dirty="0" smtClean="0"/>
              <a:t>upward</a:t>
            </a:r>
            <a:r>
              <a:rPr lang="en-GB" dirty="0"/>
              <a:t>.</a:t>
            </a:r>
          </a:p>
          <a:p>
            <a:pPr marL="381000" indent="-381000">
              <a:lnSpc>
                <a:spcPct val="110000"/>
              </a:lnSpc>
            </a:pPr>
            <a:r>
              <a:rPr lang="en-GB" dirty="0"/>
              <a:t>We will study </a:t>
            </a:r>
            <a:r>
              <a:rPr lang="en-GB" dirty="0" smtClean="0"/>
              <a:t>the </a:t>
            </a:r>
            <a:r>
              <a:rPr lang="en-GB" dirty="0" smtClean="0">
                <a:solidFill>
                  <a:srgbClr val="FF0000"/>
                </a:solidFill>
              </a:rPr>
              <a:t>laws</a:t>
            </a:r>
            <a:r>
              <a:rPr lang="en-GB" dirty="0" smtClean="0"/>
              <a:t> </a:t>
            </a:r>
            <a:r>
              <a:rPr lang="en-GB" dirty="0"/>
              <a:t>of physics which describe nature in the macroscopic world. </a:t>
            </a:r>
          </a:p>
          <a:p>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3971555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Free-body diagram</a:t>
            </a:r>
            <a:endParaRPr lang="en-SG" dirty="0"/>
          </a:p>
        </p:txBody>
      </p:sp>
      <p:sp>
        <p:nvSpPr>
          <p:cNvPr id="3" name="Content Placeholder 2"/>
          <p:cNvSpPr>
            <a:spLocks noGrp="1"/>
          </p:cNvSpPr>
          <p:nvPr>
            <p:ph idx="1"/>
          </p:nvPr>
        </p:nvSpPr>
        <p:spPr/>
        <p:txBody>
          <a:bodyPr/>
          <a:lstStyle/>
          <a:p>
            <a:r>
              <a:rPr lang="en-SG" dirty="0">
                <a:solidFill>
                  <a:srgbClr val="FF0000"/>
                </a:solidFill>
              </a:rPr>
              <a:t>Free-body diagrams</a:t>
            </a:r>
            <a:r>
              <a:rPr lang="en-SG" dirty="0"/>
              <a:t> are diagrams used to show the </a:t>
            </a:r>
            <a:r>
              <a:rPr lang="en-SG" dirty="0" smtClean="0"/>
              <a:t>magnitude </a:t>
            </a:r>
            <a:r>
              <a:rPr lang="en-SG" dirty="0"/>
              <a:t>and direction of all forces acting upon an object in a given situation. </a:t>
            </a:r>
            <a:endParaRPr lang="en-SG" dirty="0" smtClean="0"/>
          </a:p>
          <a:p>
            <a:r>
              <a:rPr lang="en-US" dirty="0" smtClean="0"/>
              <a:t>When drawing a free-body diagram, we </a:t>
            </a:r>
            <a:r>
              <a:rPr lang="en-US" dirty="0"/>
              <a:t>choose an </a:t>
            </a:r>
            <a:r>
              <a:rPr lang="en-US" dirty="0">
                <a:solidFill>
                  <a:srgbClr val="FF0000"/>
                </a:solidFill>
              </a:rPr>
              <a:t>object of interest</a:t>
            </a:r>
            <a:r>
              <a:rPr lang="en-US" dirty="0"/>
              <a:t> and draw all the forces acting </a:t>
            </a:r>
            <a:r>
              <a:rPr lang="en-US" dirty="0">
                <a:solidFill>
                  <a:srgbClr val="FF0000"/>
                </a:solidFill>
              </a:rPr>
              <a:t>on</a:t>
            </a:r>
            <a:r>
              <a:rPr lang="en-US" dirty="0"/>
              <a:t> it due to </a:t>
            </a:r>
            <a:r>
              <a:rPr lang="en-US" dirty="0">
                <a:solidFill>
                  <a:srgbClr val="FF0000"/>
                </a:solidFill>
              </a:rPr>
              <a:t>other</a:t>
            </a:r>
            <a:r>
              <a:rPr lang="en-US" dirty="0"/>
              <a:t> bodies. </a:t>
            </a:r>
            <a:endParaRPr lang="en-US" dirty="0" smtClean="0"/>
          </a:p>
          <a:p>
            <a:r>
              <a:rPr lang="en-US" dirty="0" smtClean="0"/>
              <a:t>Forces </a:t>
            </a:r>
            <a:r>
              <a:rPr lang="en-US" dirty="0"/>
              <a:t>that the </a:t>
            </a:r>
            <a:r>
              <a:rPr lang="en-US" dirty="0">
                <a:solidFill>
                  <a:srgbClr val="FF0000"/>
                </a:solidFill>
              </a:rPr>
              <a:t>object of interest</a:t>
            </a:r>
            <a:r>
              <a:rPr lang="en-US" dirty="0"/>
              <a:t> exerts </a:t>
            </a:r>
            <a:r>
              <a:rPr lang="en-US" dirty="0">
                <a:solidFill>
                  <a:srgbClr val="FF0000"/>
                </a:solidFill>
              </a:rPr>
              <a:t>on</a:t>
            </a:r>
            <a:r>
              <a:rPr lang="en-US" dirty="0"/>
              <a:t> </a:t>
            </a:r>
            <a:r>
              <a:rPr lang="en-US" dirty="0">
                <a:solidFill>
                  <a:srgbClr val="FF0000"/>
                </a:solidFill>
              </a:rPr>
              <a:t>other</a:t>
            </a:r>
            <a:r>
              <a:rPr lang="en-US" dirty="0"/>
              <a:t> bodies are not included. </a:t>
            </a:r>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92338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free-body diagrams</a:t>
            </a:r>
            <a:endParaRPr lang="en-SG" dirty="0"/>
          </a:p>
        </p:txBody>
      </p:sp>
      <p:sp>
        <p:nvSpPr>
          <p:cNvPr id="3" name="Content Placeholder 2"/>
          <p:cNvSpPr>
            <a:spLocks noGrp="1"/>
          </p:cNvSpPr>
          <p:nvPr>
            <p:ph idx="1"/>
          </p:nvPr>
        </p:nvSpPr>
        <p:spPr/>
        <p:txBody>
          <a:bodyPr/>
          <a:lstStyle/>
          <a:p>
            <a:pPr>
              <a:lnSpc>
                <a:spcPct val="110000"/>
              </a:lnSpc>
            </a:pPr>
            <a:endParaRPr lang="en-US" dirty="0"/>
          </a:p>
          <a:p>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21</a:t>
            </a:fld>
            <a:endParaRPr lang="en-US" dirty="0"/>
          </a:p>
        </p:txBody>
      </p:sp>
      <p:pic>
        <p:nvPicPr>
          <p:cNvPr id="5" name="Picture 6" descr="04_30_Figure"/>
          <p:cNvPicPr>
            <a:picLocks noChangeAspect="1" noChangeArrowheads="1"/>
          </p:cNvPicPr>
          <p:nvPr/>
        </p:nvPicPr>
        <p:blipFill>
          <a:blip r:embed="rId2" cstate="print"/>
          <a:srcRect b="2432"/>
          <a:stretch>
            <a:fillRect/>
          </a:stretch>
        </p:blipFill>
        <p:spPr bwMode="auto">
          <a:xfrm>
            <a:off x="1881219" y="1292935"/>
            <a:ext cx="8432736" cy="4974129"/>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9093821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Problem solving strategy involving Newton’s 2</a:t>
            </a:r>
            <a:r>
              <a:rPr lang="en-SG" baseline="30000" dirty="0" smtClean="0"/>
              <a:t>nd</a:t>
            </a:r>
            <a:r>
              <a:rPr lang="en-SG" dirty="0" smtClean="0"/>
              <a:t> law</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SG" dirty="0" smtClean="0"/>
                  <a:t>Draw the free-body diagrams of the objects of interest.</a:t>
                </a:r>
              </a:p>
              <a:p>
                <a:pPr marL="457200" indent="-457200">
                  <a:buFont typeface="+mj-lt"/>
                  <a:buAutoNum type="arabicPeriod"/>
                </a:pPr>
                <a:r>
                  <a:rPr lang="en-SG" dirty="0" smtClean="0"/>
                  <a:t>Identify the direction of acceleration (</a:t>
                </a:r>
                <a14:m>
                  <m:oMath xmlns:m="http://schemas.openxmlformats.org/officeDocument/2006/math">
                    <m:r>
                      <a:rPr lang="en-SG" b="0" i="1" smtClean="0">
                        <a:latin typeface="Cambria Math" panose="02040503050406030204" pitchFamily="18" charset="0"/>
                      </a:rPr>
                      <m:t>𝑎</m:t>
                    </m:r>
                  </m:oMath>
                </a14:m>
                <a:r>
                  <a:rPr lang="en-SG" dirty="0" smtClean="0"/>
                  <a:t>).</a:t>
                </a:r>
              </a:p>
              <a:p>
                <a:pPr marL="457200" indent="-457200">
                  <a:buFont typeface="+mj-lt"/>
                  <a:buAutoNum type="arabicPeriod"/>
                </a:pPr>
                <a:r>
                  <a:rPr lang="en-SG" dirty="0" smtClean="0"/>
                  <a:t>Draw a coordinate system. </a:t>
                </a:r>
              </a:p>
              <a:p>
                <a:pPr lvl="1" indent="-342900"/>
                <a:r>
                  <a:rPr lang="en-SG" dirty="0" smtClean="0"/>
                  <a:t>If </a:t>
                </a:r>
                <a14:m>
                  <m:oMath xmlns:m="http://schemas.openxmlformats.org/officeDocument/2006/math">
                    <m:r>
                      <a:rPr lang="en-SG" b="0" i="1" smtClean="0">
                        <a:latin typeface="Cambria Math" panose="02040503050406030204" pitchFamily="18" charset="0"/>
                      </a:rPr>
                      <m:t>𝑎</m:t>
                    </m:r>
                    <m:r>
                      <a:rPr lang="en-SG" b="0" i="1" smtClean="0">
                        <a:latin typeface="Cambria Math" panose="02040503050406030204" pitchFamily="18" charset="0"/>
                      </a:rPr>
                      <m:t>=0</m:t>
                    </m:r>
                  </m:oMath>
                </a14:m>
                <a:r>
                  <a:rPr lang="en-SG" dirty="0" smtClean="0"/>
                  <a:t>, choose a coordinate system such that you resolve less forces.</a:t>
                </a:r>
              </a:p>
              <a:p>
                <a:pPr lvl="1" indent="-342900"/>
                <a:r>
                  <a:rPr lang="en-SG" dirty="0" smtClean="0"/>
                  <a:t>If </a:t>
                </a:r>
                <a14:m>
                  <m:oMath xmlns:m="http://schemas.openxmlformats.org/officeDocument/2006/math">
                    <m:r>
                      <a:rPr lang="en-SG" b="0" i="1" smtClean="0">
                        <a:latin typeface="Cambria Math" panose="02040503050406030204" pitchFamily="18" charset="0"/>
                      </a:rPr>
                      <m:t>𝑎</m:t>
                    </m:r>
                    <m:r>
                      <a:rPr lang="en-SG" b="0" i="1" smtClean="0">
                        <a:latin typeface="Cambria Math" panose="02040503050406030204" pitchFamily="18" charset="0"/>
                      </a:rPr>
                      <m:t>≠0</m:t>
                    </m:r>
                  </m:oMath>
                </a14:m>
                <a:r>
                  <a:rPr lang="en-SG" dirty="0" smtClean="0"/>
                  <a:t>, choose a coordinate system such that one of the axes points in the direction of </a:t>
                </a:r>
                <a14:m>
                  <m:oMath xmlns:m="http://schemas.openxmlformats.org/officeDocument/2006/math">
                    <m:r>
                      <a:rPr lang="en-SG" b="0" i="1" smtClean="0">
                        <a:latin typeface="Cambria Math" panose="02040503050406030204" pitchFamily="18" charset="0"/>
                      </a:rPr>
                      <m:t>𝑎</m:t>
                    </m:r>
                  </m:oMath>
                </a14:m>
                <a:r>
                  <a:rPr lang="en-SG" dirty="0" smtClean="0"/>
                  <a:t>.</a:t>
                </a:r>
              </a:p>
              <a:p>
                <a:pPr marL="457200" indent="-457200">
                  <a:buFont typeface="+mj-lt"/>
                  <a:buAutoNum type="arabicPeriod"/>
                </a:pPr>
                <a:r>
                  <a:rPr lang="en-SG" dirty="0" smtClean="0"/>
                  <a:t>Write down equations using Newton’s 2</a:t>
                </a:r>
                <a:r>
                  <a:rPr lang="en-SG" baseline="30000" dirty="0" smtClean="0"/>
                  <a:t>nd</a:t>
                </a:r>
                <a:r>
                  <a:rPr lang="en-SG" dirty="0" smtClean="0"/>
                  <a:t> law in the </a:t>
                </a:r>
                <a:r>
                  <a:rPr lang="en-SG" i="1" dirty="0" smtClean="0"/>
                  <a:t>x</a:t>
                </a:r>
                <a:r>
                  <a:rPr lang="en-SG" dirty="0" smtClean="0"/>
                  <a:t> and </a:t>
                </a:r>
                <a:r>
                  <a:rPr lang="en-SG" i="1" dirty="0" smtClean="0"/>
                  <a:t>y</a:t>
                </a:r>
                <a:r>
                  <a:rPr lang="en-SG" dirty="0" smtClean="0"/>
                  <a:t> directions.</a:t>
                </a:r>
              </a:p>
              <a:p>
                <a:pPr marL="457200" indent="-457200">
                  <a:buFont typeface="+mj-lt"/>
                  <a:buAutoNum type="arabicPeriod"/>
                </a:pPr>
                <a:r>
                  <a:rPr lang="en-SG" dirty="0" smtClean="0"/>
                  <a:t>Solve for the unknowns.</a:t>
                </a: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93" t="-1042"/>
                </a:stretch>
              </a:blipFill>
            </p:spPr>
            <p:txBody>
              <a:bodyPr/>
              <a:lstStyle/>
              <a:p>
                <a:r>
                  <a:rPr lang="en-SG">
                    <a:noFill/>
                  </a:rPr>
                  <a:t> </a:t>
                </a:r>
              </a:p>
            </p:txBody>
          </p:sp>
        </mc:Fallback>
      </mc:AlternateContent>
      <p:sp>
        <p:nvSpPr>
          <p:cNvPr id="4" name="Footer Placeholder 3"/>
          <p:cNvSpPr>
            <a:spLocks noGrp="1"/>
          </p:cNvSpPr>
          <p:nvPr>
            <p:ph type="ftr" sz="quarter" idx="11"/>
          </p:nvPr>
        </p:nvSpPr>
        <p:spPr/>
        <p:txBody>
          <a:bodyPr/>
          <a:lstStyle/>
          <a:p>
            <a:r>
              <a:rPr lang="en-US" smtClean="0"/>
              <a:t>Official (Closed), Non-sensitive</a:t>
            </a:r>
            <a:endParaRPr lang="en-US" dirty="0"/>
          </a:p>
        </p:txBody>
      </p:sp>
      <p:sp>
        <p:nvSpPr>
          <p:cNvPr id="5" name="Slide Number Placeholder 4"/>
          <p:cNvSpPr>
            <a:spLocks noGrp="1"/>
          </p:cNvSpPr>
          <p:nvPr>
            <p:ph type="sldNum" sz="quarter" idx="12"/>
          </p:nvPr>
        </p:nvSpPr>
        <p:spPr/>
        <p:txBody>
          <a:bodyPr/>
          <a:lstStyle/>
          <a:p>
            <a:r>
              <a:rPr lang="en-US" smtClean="0"/>
              <a:t> Page </a:t>
            </a:r>
            <a:fld id="{D57F1E4F-1CFF-5643-939E-217C01CDF565}" type="slidenum">
              <a:rPr lang="en-US" smtClean="0"/>
              <a:pPr/>
              <a:t>22</a:t>
            </a:fld>
            <a:endParaRPr lang="en-US" dirty="0"/>
          </a:p>
        </p:txBody>
      </p:sp>
    </p:spTree>
    <p:extLst>
      <p:ext uri="{BB962C8B-B14F-4D97-AF65-F5344CB8AC3E}">
        <p14:creationId xmlns:p14="http://schemas.microsoft.com/office/powerpoint/2010/main" val="57659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3</a:t>
            </a:r>
            <a:endParaRPr lang="en-SG" dirty="0"/>
          </a:p>
        </p:txBody>
      </p:sp>
      <p:sp>
        <p:nvSpPr>
          <p:cNvPr id="3" name="Content Placeholder 2"/>
          <p:cNvSpPr>
            <a:spLocks noGrp="1"/>
          </p:cNvSpPr>
          <p:nvPr>
            <p:ph idx="1"/>
          </p:nvPr>
        </p:nvSpPr>
        <p:spPr/>
        <p:txBody>
          <a:bodyPr/>
          <a:lstStyle/>
          <a:p>
            <a:pPr marL="0" indent="0">
              <a:buNone/>
            </a:pPr>
            <a:r>
              <a:rPr lang="en-US" sz="2000" dirty="0"/>
              <a:t>An object with mass 0.45 kg with initial velocity of 2.8 m/s moves on a rough table. The friction force slows down the object which comes to rest after travelling 1.0 m. What are the magnitude and direction of the friction force acting on the object? You can assume a constant friction force.</a:t>
            </a:r>
          </a:p>
          <a:p>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23</a:t>
            </a:fld>
            <a:endParaRPr lang="en-US" dirty="0"/>
          </a:p>
        </p:txBody>
      </p:sp>
      <p:pic>
        <p:nvPicPr>
          <p:cNvPr id="5" name="Picture 4" descr="04_19_Figure"/>
          <p:cNvPicPr>
            <a:picLocks noChangeAspect="1" noChangeArrowheads="1"/>
          </p:cNvPicPr>
          <p:nvPr/>
        </p:nvPicPr>
        <p:blipFill>
          <a:blip r:embed="rId3" cstate="print"/>
          <a:srcRect/>
          <a:stretch>
            <a:fillRect/>
          </a:stretch>
        </p:blipFill>
        <p:spPr bwMode="auto">
          <a:xfrm>
            <a:off x="1097280" y="2735002"/>
            <a:ext cx="6261097" cy="2268413"/>
          </a:xfrm>
          <a:prstGeom prst="rect">
            <a:avLst/>
          </a:prstGeom>
          <a:noFill/>
        </p:spPr>
      </p:pic>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04497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a:t>
            </a:r>
            <a:r>
              <a:rPr lang="en-GB" dirty="0" smtClean="0"/>
              <a:t>4</a:t>
            </a:r>
            <a:endParaRPr lang="en-SG" dirty="0"/>
          </a:p>
        </p:txBody>
      </p:sp>
      <p:sp>
        <p:nvSpPr>
          <p:cNvPr id="3" name="Content Placeholder 2"/>
          <p:cNvSpPr>
            <a:spLocks noGrp="1"/>
          </p:cNvSpPr>
          <p:nvPr>
            <p:ph idx="1"/>
          </p:nvPr>
        </p:nvSpPr>
        <p:spPr>
          <a:xfrm>
            <a:off x="1097280" y="1365569"/>
            <a:ext cx="10080000" cy="4680000"/>
          </a:xfrm>
        </p:spPr>
        <p:txBody>
          <a:bodyPr/>
          <a:lstStyle/>
          <a:p>
            <a:pPr marL="355600" indent="-355600">
              <a:spcBef>
                <a:spcPts val="0"/>
              </a:spcBef>
              <a:buNone/>
              <a:tabLst>
                <a:tab pos="358775" algn="l"/>
              </a:tabLst>
            </a:pPr>
            <a:r>
              <a:rPr lang="en-US" sz="2000" dirty="0"/>
              <a:t>a) </a:t>
            </a:r>
            <a:r>
              <a:rPr lang="en-US" sz="2000" dirty="0" smtClean="0"/>
              <a:t>	A </a:t>
            </a:r>
            <a:r>
              <a:rPr lang="en-US" sz="2000" dirty="0"/>
              <a:t>gymnast with mass </a:t>
            </a:r>
            <a:r>
              <a:rPr lang="en-US" sz="2000" i="1" dirty="0" err="1"/>
              <a:t>m</a:t>
            </a:r>
            <a:r>
              <a:rPr lang="en-US" sz="2000" baseline="-25000" dirty="0" err="1"/>
              <a:t>G</a:t>
            </a:r>
            <a:r>
              <a:rPr lang="en-US" sz="2000" baseline="-25000" dirty="0"/>
              <a:t> </a:t>
            </a:r>
            <a:r>
              <a:rPr lang="en-US" sz="2000" dirty="0"/>
              <a:t>= 50.0 kg suspends herself from the lower end of a hanging rope of negligible mass. The upper end of the rope is attached to the ceiling. </a:t>
            </a:r>
          </a:p>
          <a:p>
            <a:pPr>
              <a:spcBef>
                <a:spcPts val="0"/>
              </a:spcBef>
              <a:buNone/>
              <a:tabLst>
                <a:tab pos="892175" algn="l"/>
              </a:tabLst>
            </a:pPr>
            <a:r>
              <a:rPr lang="en-GB" sz="2000" dirty="0" smtClean="0"/>
              <a:t>	</a:t>
            </a:r>
            <a:r>
              <a:rPr lang="en-GB" sz="2000" dirty="0" err="1" smtClean="0"/>
              <a:t>i</a:t>
            </a:r>
            <a:r>
              <a:rPr lang="en-GB" sz="2000" dirty="0"/>
              <a:t>) 	What is the gymnast’s weight?</a:t>
            </a:r>
            <a:endParaRPr lang="en-US" sz="2000" dirty="0"/>
          </a:p>
          <a:p>
            <a:pPr>
              <a:spcBef>
                <a:spcPts val="0"/>
              </a:spcBef>
              <a:buNone/>
              <a:tabLst>
                <a:tab pos="892175" algn="l"/>
              </a:tabLst>
            </a:pPr>
            <a:r>
              <a:rPr lang="en-GB" sz="2000" dirty="0" smtClean="0"/>
              <a:t>	ii</a:t>
            </a:r>
            <a:r>
              <a:rPr lang="en-GB" sz="2000" dirty="0"/>
              <a:t>) 	What force (magnitude and direction) does the rope exert on her?</a:t>
            </a:r>
            <a:endParaRPr lang="en-US" sz="2000" dirty="0"/>
          </a:p>
          <a:p>
            <a:pPr>
              <a:spcBef>
                <a:spcPts val="0"/>
              </a:spcBef>
              <a:buNone/>
              <a:tabLst>
                <a:tab pos="892175" algn="l"/>
              </a:tabLst>
            </a:pPr>
            <a:r>
              <a:rPr lang="en-GB" sz="2000" dirty="0" smtClean="0"/>
              <a:t>	iii</a:t>
            </a:r>
            <a:r>
              <a:rPr lang="en-GB" sz="2000" dirty="0"/>
              <a:t>) </a:t>
            </a:r>
            <a:r>
              <a:rPr lang="en-GB" sz="2000" dirty="0" smtClean="0"/>
              <a:t>	What </a:t>
            </a:r>
            <a:r>
              <a:rPr lang="en-GB" sz="2000" dirty="0"/>
              <a:t>is the tension at the top of the rope</a:t>
            </a:r>
            <a:r>
              <a:rPr lang="en-GB" sz="2000" dirty="0" smtClean="0"/>
              <a:t>?</a:t>
            </a:r>
          </a:p>
          <a:p>
            <a:pPr>
              <a:spcBef>
                <a:spcPts val="0"/>
              </a:spcBef>
              <a:buNone/>
            </a:pPr>
            <a:r>
              <a:rPr lang="en-GB" sz="2000" dirty="0" smtClean="0"/>
              <a:t>b</a:t>
            </a:r>
            <a:r>
              <a:rPr lang="en-GB" sz="2000" dirty="0"/>
              <a:t>) Find the tension at each end of the rope if the weight of the rope is 120 N. </a:t>
            </a:r>
            <a:endParaRPr lang="en-US" sz="2000" dirty="0"/>
          </a:p>
          <a:p>
            <a:pPr>
              <a:spcBef>
                <a:spcPts val="0"/>
              </a:spcBef>
              <a:buNone/>
            </a:pPr>
            <a:endParaRPr lang="en-US" sz="2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24</a:t>
            </a:fld>
            <a:endParaRPr lang="en-US" dirty="0"/>
          </a:p>
        </p:txBody>
      </p:sp>
      <p:pic>
        <p:nvPicPr>
          <p:cNvPr id="5" name="Picture 5" descr="05_Figure01-I"/>
          <p:cNvPicPr>
            <a:picLocks noChangeAspect="1" noChangeArrowheads="1"/>
          </p:cNvPicPr>
          <p:nvPr/>
        </p:nvPicPr>
        <p:blipFill>
          <a:blip r:embed="rId3" cstate="print"/>
          <a:srcRect b="4254"/>
          <a:stretch>
            <a:fillRect/>
          </a:stretch>
        </p:blipFill>
        <p:spPr bwMode="auto">
          <a:xfrm>
            <a:off x="3686185" y="3705569"/>
            <a:ext cx="5209168" cy="2721149"/>
          </a:xfrm>
          <a:prstGeom prst="rect">
            <a:avLst/>
          </a:prstGeom>
          <a:noFill/>
        </p:spPr>
      </p:pic>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9996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a:t>
            </a:r>
            <a:r>
              <a:rPr lang="en-GB" dirty="0" smtClean="0"/>
              <a:t>5</a:t>
            </a:r>
            <a:endParaRPr lang="en-SG" dirty="0"/>
          </a:p>
        </p:txBody>
      </p:sp>
      <p:sp>
        <p:nvSpPr>
          <p:cNvPr id="3" name="Content Placeholder 2"/>
          <p:cNvSpPr>
            <a:spLocks noGrp="1"/>
          </p:cNvSpPr>
          <p:nvPr>
            <p:ph idx="1"/>
          </p:nvPr>
        </p:nvSpPr>
        <p:spPr>
          <a:xfrm>
            <a:off x="1097280" y="1376202"/>
            <a:ext cx="10080000" cy="4680000"/>
          </a:xfrm>
        </p:spPr>
        <p:txBody>
          <a:bodyPr/>
          <a:lstStyle/>
          <a:p>
            <a:pPr marL="0" indent="0">
              <a:buNone/>
            </a:pPr>
            <a:r>
              <a:rPr lang="en-US" sz="2000" dirty="0"/>
              <a:t>A car engine with weight </a:t>
            </a:r>
            <a:r>
              <a:rPr lang="en-US" sz="2000" i="1" dirty="0"/>
              <a:t>w</a:t>
            </a:r>
            <a:r>
              <a:rPr lang="en-US" sz="2000" dirty="0"/>
              <a:t> hangs from a chain that is linked at ring O to two other chains that are attached to the ceiling and wall respectively (see figure). </a:t>
            </a:r>
            <a:r>
              <a:rPr lang="en-US" sz="2000" dirty="0" smtClean="0"/>
              <a:t>Find </a:t>
            </a:r>
            <a:r>
              <a:rPr lang="en-US" sz="2000" dirty="0"/>
              <a:t>expressions for the tension in each of the three chains in terms of </a:t>
            </a:r>
            <a:r>
              <a:rPr lang="en-US" sz="2000" i="1" dirty="0"/>
              <a:t>w</a:t>
            </a:r>
            <a:r>
              <a:rPr lang="en-US" sz="2000" dirty="0"/>
              <a:t>. The weights of the ring and chains are negligible compared with the weight of the engine.</a:t>
            </a:r>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25</a:t>
            </a:fld>
            <a:endParaRPr lang="en-US" dirty="0"/>
          </a:p>
        </p:txBody>
      </p:sp>
      <p:pic>
        <p:nvPicPr>
          <p:cNvPr id="5" name="Picture 4" descr="05_03_FigureA"/>
          <p:cNvPicPr>
            <a:picLocks noChangeAspect="1" noChangeArrowheads="1"/>
          </p:cNvPicPr>
          <p:nvPr/>
        </p:nvPicPr>
        <p:blipFill>
          <a:blip r:embed="rId3" cstate="print"/>
          <a:srcRect/>
          <a:stretch>
            <a:fillRect/>
          </a:stretch>
        </p:blipFill>
        <p:spPr bwMode="auto">
          <a:xfrm>
            <a:off x="8176437" y="2532763"/>
            <a:ext cx="3302789" cy="3714169"/>
          </a:xfrm>
          <a:prstGeom prst="rect">
            <a:avLst/>
          </a:prstGeom>
          <a:noFill/>
        </p:spPr>
      </p:pic>
      <p:pic>
        <p:nvPicPr>
          <p:cNvPr id="6" name="Picture 4" descr="05_03_Figure"/>
          <p:cNvPicPr>
            <a:picLocks noChangeAspect="1" noChangeArrowheads="1"/>
          </p:cNvPicPr>
          <p:nvPr/>
        </p:nvPicPr>
        <p:blipFill>
          <a:blip r:embed="rId4" cstate="print"/>
          <a:srcRect l="48999" t="-1744"/>
          <a:stretch>
            <a:fillRect/>
          </a:stretch>
        </p:blipFill>
        <p:spPr bwMode="auto">
          <a:xfrm>
            <a:off x="4278724" y="2532763"/>
            <a:ext cx="3424223" cy="3713038"/>
          </a:xfrm>
          <a:prstGeom prst="rect">
            <a:avLst/>
          </a:prstGeom>
          <a:noFill/>
        </p:spPr>
      </p:pic>
      <p:sp>
        <p:nvSpPr>
          <p:cNvPr id="7" name="Footer Placeholder 6"/>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5638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a:t>
            </a:r>
            <a:r>
              <a:rPr lang="en-GB" dirty="0" smtClean="0"/>
              <a:t>6</a:t>
            </a:r>
            <a:endParaRPr lang="en-SG" dirty="0"/>
          </a:p>
        </p:txBody>
      </p:sp>
      <p:sp>
        <p:nvSpPr>
          <p:cNvPr id="3" name="Content Placeholder 2"/>
          <p:cNvSpPr>
            <a:spLocks noGrp="1"/>
          </p:cNvSpPr>
          <p:nvPr>
            <p:ph idx="1"/>
          </p:nvPr>
        </p:nvSpPr>
        <p:spPr/>
        <p:txBody>
          <a:bodyPr/>
          <a:lstStyle/>
          <a:p>
            <a:pPr marL="0" indent="0">
              <a:buNone/>
            </a:pPr>
            <a:r>
              <a:rPr lang="en-US" sz="2000" dirty="0"/>
              <a:t>Two blocks A and B are connected as in figure below on a smooth horizontal floor and pulled to the right with an acceleration of 2.0 m/s</a:t>
            </a:r>
            <a:r>
              <a:rPr lang="en-US" sz="2000" baseline="30000" dirty="0"/>
              <a:t>2</a:t>
            </a:r>
            <a:r>
              <a:rPr lang="en-US" sz="2000" dirty="0"/>
              <a:t> by force </a:t>
            </a:r>
            <a:r>
              <a:rPr lang="en-US" sz="2000" i="1" dirty="0"/>
              <a:t>P</a:t>
            </a:r>
            <a:r>
              <a:rPr lang="en-US" sz="2000" dirty="0"/>
              <a:t>. If  </a:t>
            </a:r>
            <a:r>
              <a:rPr lang="en-US" sz="2000" i="1" dirty="0"/>
              <a:t>M</a:t>
            </a:r>
            <a:r>
              <a:rPr lang="en-US" sz="2000" baseline="-25000" dirty="0"/>
              <a:t>A</a:t>
            </a:r>
            <a:r>
              <a:rPr lang="en-US" sz="2000" dirty="0"/>
              <a:t> = 50 kg and </a:t>
            </a:r>
            <a:r>
              <a:rPr lang="en-US" sz="2000" i="1" dirty="0"/>
              <a:t>M</a:t>
            </a:r>
            <a:r>
              <a:rPr lang="en-US" sz="2000" baseline="-25000" dirty="0"/>
              <a:t>B</a:t>
            </a:r>
            <a:r>
              <a:rPr lang="en-US" sz="2000" dirty="0"/>
              <a:t> = 10 kg, what are the values of </a:t>
            </a:r>
            <a:r>
              <a:rPr lang="en-US" sz="2000" i="1" dirty="0"/>
              <a:t>T</a:t>
            </a:r>
            <a:r>
              <a:rPr lang="en-US" sz="2000" dirty="0"/>
              <a:t> and </a:t>
            </a:r>
            <a:r>
              <a:rPr lang="en-US" sz="2000" i="1" dirty="0"/>
              <a:t>P</a:t>
            </a:r>
            <a:r>
              <a:rPr lang="en-US" sz="2000" dirty="0"/>
              <a:t>?</a:t>
            </a:r>
          </a:p>
          <a:p>
            <a:endParaRPr lang="en-US" sz="2000" dirty="0"/>
          </a:p>
          <a:p>
            <a:endParaRPr lang="en-US" sz="2000" dirty="0"/>
          </a:p>
          <a:p>
            <a:pPr marL="0" indent="0">
              <a:buNone/>
            </a:pPr>
            <a:r>
              <a:rPr lang="en-US" sz="2000" dirty="0" smtClean="0"/>
              <a:t>Mass B</a:t>
            </a:r>
            <a:r>
              <a:rPr lang="en-US" sz="2000" dirty="0"/>
              <a:t>, it is acted on by only the tension </a:t>
            </a:r>
            <a:r>
              <a:rPr lang="en-US" sz="2000" i="1" dirty="0"/>
              <a:t>T</a:t>
            </a:r>
            <a:r>
              <a:rPr lang="en-US" sz="2000" dirty="0"/>
              <a:t>. </a:t>
            </a:r>
            <a:r>
              <a:rPr lang="en-US" sz="2000" dirty="0" smtClean="0"/>
              <a:t>Mass A </a:t>
            </a:r>
            <a:r>
              <a:rPr lang="en-US" sz="2000" dirty="0"/>
              <a:t>is acted on by </a:t>
            </a:r>
            <a:r>
              <a:rPr lang="en-US" sz="2000" dirty="0" smtClean="0"/>
              <a:t>the </a:t>
            </a:r>
            <a:r>
              <a:rPr lang="en-US" sz="2000" dirty="0"/>
              <a:t>tension </a:t>
            </a:r>
            <a:r>
              <a:rPr lang="en-US" sz="2000" i="1" dirty="0"/>
              <a:t>T</a:t>
            </a:r>
            <a:r>
              <a:rPr lang="en-US" sz="2000" dirty="0"/>
              <a:t> and the force </a:t>
            </a:r>
            <a:r>
              <a:rPr lang="en-US" sz="2000" i="1" dirty="0"/>
              <a:t>P</a:t>
            </a:r>
            <a:r>
              <a:rPr lang="en-US" sz="2000" dirty="0" smtClean="0"/>
              <a:t>. </a:t>
            </a:r>
          </a:p>
          <a:p>
            <a:pPr marL="0" indent="0">
              <a:buNone/>
            </a:pPr>
            <a:r>
              <a:rPr lang="en-US" sz="2000" dirty="0" smtClean="0"/>
              <a:t>The weights and normal reactions of A and B are not shown because they are perpendicular to their directions of motion.</a:t>
            </a:r>
            <a:endParaRPr lang="en-US" sz="2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26</a:t>
            </a:fld>
            <a:endParaRPr lang="en-US" dirty="0"/>
          </a:p>
        </p:txBody>
      </p:sp>
      <p:grpSp>
        <p:nvGrpSpPr>
          <p:cNvPr id="5" name="Group 4"/>
          <p:cNvGrpSpPr/>
          <p:nvPr/>
        </p:nvGrpSpPr>
        <p:grpSpPr>
          <a:xfrm>
            <a:off x="3218203" y="2369373"/>
            <a:ext cx="5394919" cy="1086757"/>
            <a:chOff x="1379538" y="2374900"/>
            <a:chExt cx="4716462" cy="950088"/>
          </a:xfrm>
        </p:grpSpPr>
        <p:sp>
          <p:nvSpPr>
            <p:cNvPr id="6" name="Line 5"/>
            <p:cNvSpPr>
              <a:spLocks noChangeAspect="1" noChangeShapeType="1"/>
            </p:cNvSpPr>
            <p:nvPr/>
          </p:nvSpPr>
          <p:spPr bwMode="auto">
            <a:xfrm>
              <a:off x="1379538" y="3112263"/>
              <a:ext cx="4595812" cy="0"/>
            </a:xfrm>
            <a:prstGeom prst="line">
              <a:avLst/>
            </a:prstGeom>
            <a:noFill/>
            <a:ln w="9525">
              <a:solidFill>
                <a:srgbClr val="000000"/>
              </a:solidFill>
              <a:round/>
              <a:headEnd/>
              <a:tailEnd/>
            </a:ln>
          </p:spPr>
          <p:txBody>
            <a:bodyPr/>
            <a:lstStyle/>
            <a:p>
              <a:endParaRPr lang="en-US">
                <a:latin typeface="Times New Roman" panose="02020603050405020304" pitchFamily="18" charset="0"/>
                <a:cs typeface="Times New Roman" panose="02020603050405020304" pitchFamily="18" charset="0"/>
              </a:endParaRPr>
            </a:p>
          </p:txBody>
        </p:sp>
        <p:sp>
          <p:nvSpPr>
            <p:cNvPr id="7" name="Rectangle 6"/>
            <p:cNvSpPr>
              <a:spLocks noChangeAspect="1" noChangeArrowheads="1"/>
            </p:cNvSpPr>
            <p:nvPr/>
          </p:nvSpPr>
          <p:spPr bwMode="auto">
            <a:xfrm>
              <a:off x="2182813" y="2701163"/>
              <a:ext cx="641350" cy="396875"/>
            </a:xfrm>
            <a:prstGeom prst="rect">
              <a:avLst/>
            </a:prstGeom>
            <a:solidFill>
              <a:srgbClr val="FFFFFF"/>
            </a:solidFill>
            <a:ln w="15875">
              <a:solidFill>
                <a:srgbClr val="000000"/>
              </a:solidFill>
              <a:miter lim="800000"/>
              <a:headEnd/>
              <a:tailEnd/>
            </a:ln>
          </p:spPr>
          <p:txBody>
            <a:bodyPr lIns="36000" tIns="108000" rIns="36000"/>
            <a:lstStyle/>
            <a:p>
              <a:pPr algn="ctr"/>
              <a:r>
                <a:rPr lang="en-GB" altLang="zh-CN" dirty="0">
                  <a:latin typeface="Times New Roman" panose="02020603050405020304" pitchFamily="18" charset="0"/>
                  <a:ea typeface="SimSun" pitchFamily="2" charset="-122"/>
                  <a:cs typeface="Times New Roman" panose="02020603050405020304" pitchFamily="18" charset="0"/>
                </a:rPr>
                <a:t>10 kg</a:t>
              </a:r>
              <a:endParaRPr lang="en-GB" dirty="0">
                <a:latin typeface="Times New Roman" panose="02020603050405020304" pitchFamily="18" charset="0"/>
                <a:cs typeface="Times New Roman" panose="02020603050405020304" pitchFamily="18" charset="0"/>
              </a:endParaRPr>
            </a:p>
          </p:txBody>
        </p:sp>
        <p:sp>
          <p:nvSpPr>
            <p:cNvPr id="8" name="Rectangle 7"/>
            <p:cNvSpPr>
              <a:spLocks noChangeAspect="1" noChangeArrowheads="1"/>
            </p:cNvSpPr>
            <p:nvPr/>
          </p:nvSpPr>
          <p:spPr bwMode="auto">
            <a:xfrm>
              <a:off x="4233863" y="2701163"/>
              <a:ext cx="641350" cy="396875"/>
            </a:xfrm>
            <a:prstGeom prst="rect">
              <a:avLst/>
            </a:prstGeom>
            <a:solidFill>
              <a:srgbClr val="FFFFFF"/>
            </a:solidFill>
            <a:ln w="15875">
              <a:solidFill>
                <a:srgbClr val="000000"/>
              </a:solidFill>
              <a:miter lim="800000"/>
              <a:headEnd/>
              <a:tailEnd/>
            </a:ln>
          </p:spPr>
          <p:txBody>
            <a:bodyPr lIns="36000" tIns="108000" rIns="36000"/>
            <a:lstStyle/>
            <a:p>
              <a:pPr algn="ctr"/>
              <a:r>
                <a:rPr lang="en-GB" altLang="zh-CN" dirty="0">
                  <a:latin typeface="Times New Roman" panose="02020603050405020304" pitchFamily="18" charset="0"/>
                  <a:ea typeface="SimSun" pitchFamily="2" charset="-122"/>
                  <a:cs typeface="Times New Roman" panose="02020603050405020304" pitchFamily="18" charset="0"/>
                </a:rPr>
                <a:t>50 kg</a:t>
              </a:r>
              <a:endParaRPr lang="en-GB" dirty="0">
                <a:latin typeface="Times New Roman" panose="02020603050405020304" pitchFamily="18" charset="0"/>
                <a:cs typeface="Times New Roman" panose="02020603050405020304" pitchFamily="18" charset="0"/>
              </a:endParaRPr>
            </a:p>
          </p:txBody>
        </p:sp>
        <p:sp>
          <p:nvSpPr>
            <p:cNvPr id="9" name="Text Box 9"/>
            <p:cNvSpPr txBox="1">
              <a:spLocks noChangeAspect="1" noChangeArrowheads="1"/>
            </p:cNvSpPr>
            <p:nvPr/>
          </p:nvSpPr>
          <p:spPr bwMode="auto">
            <a:xfrm>
              <a:off x="2349500" y="2374900"/>
              <a:ext cx="336550" cy="300038"/>
            </a:xfrm>
            <a:prstGeom prst="rect">
              <a:avLst/>
            </a:prstGeom>
            <a:noFill/>
            <a:ln w="9525">
              <a:noFill/>
              <a:miter lim="800000"/>
              <a:headEnd/>
              <a:tailEnd/>
            </a:ln>
          </p:spPr>
          <p:txBody>
            <a:bodyPr/>
            <a:lstStyle/>
            <a:p>
              <a:r>
                <a:rPr lang="en-GB" altLang="zh-CN" dirty="0">
                  <a:latin typeface="Times New Roman" panose="02020603050405020304" pitchFamily="18" charset="0"/>
                  <a:ea typeface="SimSun" pitchFamily="2" charset="-122"/>
                  <a:cs typeface="Times New Roman" panose="02020603050405020304" pitchFamily="18" charset="0"/>
                </a:rPr>
                <a:t>B</a:t>
              </a:r>
              <a:endParaRPr lang="en-GB" dirty="0">
                <a:latin typeface="Times New Roman" panose="02020603050405020304" pitchFamily="18" charset="0"/>
                <a:cs typeface="Times New Roman" panose="02020603050405020304" pitchFamily="18" charset="0"/>
              </a:endParaRPr>
            </a:p>
          </p:txBody>
        </p:sp>
        <p:sp>
          <p:nvSpPr>
            <p:cNvPr id="10" name="Line 10"/>
            <p:cNvSpPr>
              <a:spLocks noChangeAspect="1" noChangeShapeType="1"/>
            </p:cNvSpPr>
            <p:nvPr/>
          </p:nvSpPr>
          <p:spPr bwMode="auto">
            <a:xfrm>
              <a:off x="2828933" y="2906713"/>
              <a:ext cx="1411288" cy="0"/>
            </a:xfrm>
            <a:prstGeom prst="line">
              <a:avLst/>
            </a:prstGeom>
            <a:noFill/>
            <a:ln w="38100">
              <a:solidFill>
                <a:schemeClr val="bg1">
                  <a:lumMod val="65000"/>
                </a:schemeClr>
              </a:solidFill>
              <a:round/>
              <a:headEnd/>
              <a:tailEnd/>
            </a:ln>
          </p:spPr>
          <p:txBody>
            <a:bodyPr/>
            <a:lstStyle/>
            <a:p>
              <a:endParaRPr lang="en-US">
                <a:latin typeface="Times New Roman" panose="02020603050405020304" pitchFamily="18" charset="0"/>
                <a:cs typeface="Times New Roman" panose="02020603050405020304" pitchFamily="18" charset="0"/>
              </a:endParaRPr>
            </a:p>
          </p:txBody>
        </p:sp>
        <p:sp>
          <p:nvSpPr>
            <p:cNvPr id="11" name="Line 11"/>
            <p:cNvSpPr>
              <a:spLocks noChangeAspect="1" noChangeShapeType="1"/>
            </p:cNvSpPr>
            <p:nvPr/>
          </p:nvSpPr>
          <p:spPr bwMode="auto">
            <a:xfrm>
              <a:off x="4884738" y="2905117"/>
              <a:ext cx="777875" cy="0"/>
            </a:xfrm>
            <a:prstGeom prst="line">
              <a:avLst/>
            </a:prstGeom>
            <a:noFill/>
            <a:ln w="15875">
              <a:solidFill>
                <a:schemeClr val="tx1"/>
              </a:solidFill>
              <a:round/>
              <a:headEnd/>
              <a:tailEnd type="triangle" w="sm" len="med"/>
            </a:ln>
          </p:spPr>
          <p:txBody>
            <a:bodyPr/>
            <a:lstStyle/>
            <a:p>
              <a:endParaRPr lang="en-US">
                <a:latin typeface="Times New Roman" panose="02020603050405020304" pitchFamily="18" charset="0"/>
                <a:cs typeface="Times New Roman" panose="02020603050405020304" pitchFamily="18" charset="0"/>
              </a:endParaRPr>
            </a:p>
          </p:txBody>
        </p:sp>
        <p:sp>
          <p:nvSpPr>
            <p:cNvPr id="12" name="Text Box 12"/>
            <p:cNvSpPr txBox="1">
              <a:spLocks noChangeAspect="1" noChangeArrowheads="1"/>
            </p:cNvSpPr>
            <p:nvPr/>
          </p:nvSpPr>
          <p:spPr bwMode="auto">
            <a:xfrm>
              <a:off x="4446588" y="2384425"/>
              <a:ext cx="361950" cy="280988"/>
            </a:xfrm>
            <a:prstGeom prst="rect">
              <a:avLst/>
            </a:prstGeom>
            <a:noFill/>
            <a:ln w="9525">
              <a:noFill/>
              <a:miter lim="800000"/>
              <a:headEnd/>
              <a:tailEnd/>
            </a:ln>
          </p:spPr>
          <p:txBody>
            <a:bodyPr lIns="36000" tIns="36000" rIns="36000" bIns="36000"/>
            <a:lstStyle/>
            <a:p>
              <a:r>
                <a:rPr lang="en-GB" altLang="zh-CN">
                  <a:latin typeface="Times New Roman" panose="02020603050405020304" pitchFamily="18" charset="0"/>
                  <a:ea typeface="SimSun" pitchFamily="2" charset="-122"/>
                  <a:cs typeface="Times New Roman" panose="02020603050405020304" pitchFamily="18" charset="0"/>
                </a:rPr>
                <a:t>A</a:t>
              </a:r>
              <a:endParaRPr lang="en-GB">
                <a:latin typeface="Times New Roman" panose="02020603050405020304" pitchFamily="18" charset="0"/>
                <a:cs typeface="Times New Roman" panose="02020603050405020304" pitchFamily="18" charset="0"/>
              </a:endParaRPr>
            </a:p>
          </p:txBody>
        </p:sp>
        <p:sp>
          <p:nvSpPr>
            <p:cNvPr id="13" name="Text Box 13"/>
            <p:cNvSpPr txBox="1">
              <a:spLocks noChangeAspect="1" noChangeArrowheads="1"/>
            </p:cNvSpPr>
            <p:nvPr/>
          </p:nvSpPr>
          <p:spPr bwMode="auto">
            <a:xfrm>
              <a:off x="5749925" y="2759075"/>
              <a:ext cx="346075" cy="304800"/>
            </a:xfrm>
            <a:prstGeom prst="rect">
              <a:avLst/>
            </a:prstGeom>
            <a:noFill/>
            <a:ln w="9525">
              <a:noFill/>
              <a:miter lim="800000"/>
              <a:headEnd/>
              <a:tailEnd/>
            </a:ln>
          </p:spPr>
          <p:txBody>
            <a:bodyPr lIns="18000" tIns="10800" rIns="18000" bIns="10800"/>
            <a:lstStyle/>
            <a:p>
              <a:r>
                <a:rPr lang="en-GB" altLang="zh-CN" i="1">
                  <a:latin typeface="Times New Roman" panose="02020603050405020304" pitchFamily="18" charset="0"/>
                  <a:ea typeface="SimSun" pitchFamily="2" charset="-122"/>
                  <a:cs typeface="Times New Roman" panose="02020603050405020304" pitchFamily="18" charset="0"/>
                </a:rPr>
                <a:t>P</a:t>
              </a:r>
              <a:endParaRPr lang="en-GB" i="1">
                <a:latin typeface="Times New Roman" panose="02020603050405020304" pitchFamily="18" charset="0"/>
                <a:cs typeface="Times New Roman" panose="02020603050405020304" pitchFamily="18" charset="0"/>
              </a:endParaRPr>
            </a:p>
          </p:txBody>
        </p:sp>
        <p:sp>
          <p:nvSpPr>
            <p:cNvPr id="14" name="Rectangle 14" descr="Light upward diagonal"/>
            <p:cNvSpPr>
              <a:spLocks noChangeAspect="1" noChangeArrowheads="1"/>
            </p:cNvSpPr>
            <p:nvPr/>
          </p:nvSpPr>
          <p:spPr bwMode="auto">
            <a:xfrm>
              <a:off x="1387475" y="3134488"/>
              <a:ext cx="4595813" cy="190500"/>
            </a:xfrm>
            <a:prstGeom prst="rect">
              <a:avLst/>
            </a:prstGeom>
            <a:pattFill prst="ltUpDiag">
              <a:fgClr>
                <a:srgbClr val="FFCC66"/>
              </a:fgClr>
              <a:bgClr>
                <a:srgbClr val="FFFFFF"/>
              </a:bgClr>
            </a:pattFill>
            <a:ln w="9525">
              <a:noFill/>
              <a:miter lim="800000"/>
              <a:headEnd/>
              <a:tailEnd/>
            </a:ln>
          </p:spPr>
          <p:txBody>
            <a:bodyPr/>
            <a:lstStyle/>
            <a:p>
              <a:endParaRPr lang="en-US">
                <a:latin typeface="Times New Roman" panose="02020603050405020304" pitchFamily="18" charset="0"/>
                <a:cs typeface="Times New Roman" panose="02020603050405020304" pitchFamily="18" charset="0"/>
              </a:endParaRPr>
            </a:p>
          </p:txBody>
        </p:sp>
        <p:sp>
          <p:nvSpPr>
            <p:cNvPr id="15" name="Text Box 15"/>
            <p:cNvSpPr txBox="1">
              <a:spLocks noChangeAspect="1" noChangeArrowheads="1"/>
            </p:cNvSpPr>
            <p:nvPr/>
          </p:nvSpPr>
          <p:spPr bwMode="auto">
            <a:xfrm>
              <a:off x="3055938" y="2578100"/>
              <a:ext cx="395287" cy="304800"/>
            </a:xfrm>
            <a:prstGeom prst="rect">
              <a:avLst/>
            </a:prstGeom>
            <a:noFill/>
            <a:ln w="9525">
              <a:noFill/>
              <a:miter lim="800000"/>
              <a:headEnd/>
              <a:tailEnd/>
            </a:ln>
          </p:spPr>
          <p:txBody>
            <a:bodyPr lIns="18000" tIns="10800" rIns="18000" bIns="10800"/>
            <a:lstStyle/>
            <a:p>
              <a:r>
                <a:rPr lang="en-GB" altLang="zh-CN" i="1" dirty="0">
                  <a:latin typeface="Times New Roman" panose="02020603050405020304" pitchFamily="18" charset="0"/>
                  <a:ea typeface="SimSun" pitchFamily="2" charset="-122"/>
                  <a:cs typeface="Times New Roman" panose="02020603050405020304" pitchFamily="18" charset="0"/>
                </a:rPr>
                <a:t>T</a:t>
              </a:r>
              <a:endParaRPr lang="en-GB" i="1" dirty="0">
                <a:latin typeface="Times New Roman" panose="02020603050405020304" pitchFamily="18" charset="0"/>
                <a:cs typeface="Times New Roman" panose="02020603050405020304" pitchFamily="18" charset="0"/>
              </a:endParaRPr>
            </a:p>
          </p:txBody>
        </p:sp>
        <p:sp>
          <p:nvSpPr>
            <p:cNvPr id="16" name="Line 8"/>
            <p:cNvSpPr>
              <a:spLocks noChangeAspect="1" noChangeShapeType="1"/>
            </p:cNvSpPr>
            <p:nvPr/>
          </p:nvSpPr>
          <p:spPr bwMode="auto">
            <a:xfrm>
              <a:off x="2990850" y="2913055"/>
              <a:ext cx="393700" cy="0"/>
            </a:xfrm>
            <a:prstGeom prst="line">
              <a:avLst/>
            </a:prstGeom>
            <a:noFill/>
            <a:ln w="9525">
              <a:solidFill>
                <a:srgbClr val="FF0000"/>
              </a:solidFill>
              <a:round/>
              <a:headEnd/>
              <a:tailEnd type="triangle" w="med" len="med"/>
            </a:ln>
          </p:spPr>
          <p:txBody>
            <a:bodyPr/>
            <a:lstStyle/>
            <a:p>
              <a:endParaRPr lang="en-US">
                <a:latin typeface="Times New Roman" panose="02020603050405020304" pitchFamily="18" charset="0"/>
                <a:cs typeface="Times New Roman" panose="02020603050405020304" pitchFamily="18" charset="0"/>
              </a:endParaRPr>
            </a:p>
          </p:txBody>
        </p:sp>
        <p:sp>
          <p:nvSpPr>
            <p:cNvPr id="17" name="Line 16"/>
            <p:cNvSpPr>
              <a:spLocks noChangeAspect="1" noChangeShapeType="1"/>
            </p:cNvSpPr>
            <p:nvPr/>
          </p:nvSpPr>
          <p:spPr bwMode="auto">
            <a:xfrm flipH="1">
              <a:off x="3603625" y="2913055"/>
              <a:ext cx="393700" cy="0"/>
            </a:xfrm>
            <a:prstGeom prst="line">
              <a:avLst/>
            </a:prstGeom>
            <a:noFill/>
            <a:ln w="9525">
              <a:solidFill>
                <a:srgbClr val="FF0000"/>
              </a:solidFill>
              <a:round/>
              <a:headEnd/>
              <a:tailEnd type="triangle" w="med" len="med"/>
            </a:ln>
          </p:spPr>
          <p:txBody>
            <a:bodyPr/>
            <a:lstStyle/>
            <a:p>
              <a:endParaRPr lang="en-US">
                <a:latin typeface="Times New Roman" panose="02020603050405020304" pitchFamily="18" charset="0"/>
                <a:cs typeface="Times New Roman" panose="02020603050405020304" pitchFamily="18" charset="0"/>
              </a:endParaRPr>
            </a:p>
          </p:txBody>
        </p:sp>
        <p:sp>
          <p:nvSpPr>
            <p:cNvPr id="18" name="Text Box 15"/>
            <p:cNvSpPr txBox="1">
              <a:spLocks noChangeAspect="1" noChangeArrowheads="1"/>
            </p:cNvSpPr>
            <p:nvPr/>
          </p:nvSpPr>
          <p:spPr bwMode="auto">
            <a:xfrm>
              <a:off x="3756025" y="2566988"/>
              <a:ext cx="395288" cy="304800"/>
            </a:xfrm>
            <a:prstGeom prst="rect">
              <a:avLst/>
            </a:prstGeom>
            <a:noFill/>
            <a:ln w="9525">
              <a:noFill/>
              <a:miter lim="800000"/>
              <a:headEnd/>
              <a:tailEnd/>
            </a:ln>
          </p:spPr>
          <p:txBody>
            <a:bodyPr lIns="18000" tIns="10800" rIns="18000" bIns="10800"/>
            <a:lstStyle/>
            <a:p>
              <a:r>
                <a:rPr lang="en-GB" altLang="zh-CN" i="1">
                  <a:latin typeface="Times New Roman" panose="02020603050405020304" pitchFamily="18" charset="0"/>
                  <a:ea typeface="SimSun" pitchFamily="2" charset="-122"/>
                  <a:cs typeface="Times New Roman" panose="02020603050405020304" pitchFamily="18" charset="0"/>
                </a:rPr>
                <a:t>T</a:t>
              </a:r>
              <a:endParaRPr lang="en-GB" i="1">
                <a:latin typeface="Times New Roman" panose="02020603050405020304" pitchFamily="18" charset="0"/>
                <a:cs typeface="Times New Roman" panose="02020603050405020304" pitchFamily="18" charset="0"/>
              </a:endParaRPr>
            </a:p>
          </p:txBody>
        </p:sp>
      </p:grpSp>
      <p:grpSp>
        <p:nvGrpSpPr>
          <p:cNvPr id="19" name="Group 18"/>
          <p:cNvGrpSpPr/>
          <p:nvPr/>
        </p:nvGrpSpPr>
        <p:grpSpPr>
          <a:xfrm>
            <a:off x="3548326" y="5305271"/>
            <a:ext cx="5290874" cy="910907"/>
            <a:chOff x="1849438" y="4054986"/>
            <a:chExt cx="4591050" cy="738852"/>
          </a:xfrm>
        </p:grpSpPr>
        <p:sp>
          <p:nvSpPr>
            <p:cNvPr id="20" name="Text Box 12"/>
            <p:cNvSpPr txBox="1">
              <a:spLocks noChangeAspect="1" noChangeArrowheads="1"/>
            </p:cNvSpPr>
            <p:nvPr/>
          </p:nvSpPr>
          <p:spPr bwMode="auto">
            <a:xfrm>
              <a:off x="4768850" y="4066863"/>
              <a:ext cx="361950" cy="279400"/>
            </a:xfrm>
            <a:prstGeom prst="rect">
              <a:avLst/>
            </a:prstGeom>
            <a:noFill/>
            <a:ln w="9525">
              <a:noFill/>
              <a:miter lim="800000"/>
              <a:headEnd/>
              <a:tailEnd/>
            </a:ln>
          </p:spPr>
          <p:txBody>
            <a:bodyPr lIns="36000" tIns="36000" rIns="36000" bIns="36000"/>
            <a:lstStyle/>
            <a:p>
              <a:r>
                <a:rPr lang="en-GB" altLang="zh-CN" sz="2000" dirty="0">
                  <a:latin typeface="Times New Roman" panose="02020603050405020304" pitchFamily="18" charset="0"/>
                  <a:ea typeface="SimSun" pitchFamily="2" charset="-122"/>
                  <a:cs typeface="Times New Roman" panose="02020603050405020304" pitchFamily="18" charset="0"/>
                </a:rPr>
                <a:t>A</a:t>
              </a:r>
              <a:endParaRPr lang="en-GB" sz="2000" dirty="0">
                <a:latin typeface="Times New Roman" panose="02020603050405020304" pitchFamily="18" charset="0"/>
                <a:cs typeface="Times New Roman" panose="02020603050405020304" pitchFamily="18" charset="0"/>
              </a:endParaRPr>
            </a:p>
          </p:txBody>
        </p:sp>
        <p:sp>
          <p:nvSpPr>
            <p:cNvPr id="21" name="Rectangle 6"/>
            <p:cNvSpPr>
              <a:spLocks noChangeAspect="1" noChangeArrowheads="1"/>
            </p:cNvSpPr>
            <p:nvPr/>
          </p:nvSpPr>
          <p:spPr bwMode="auto">
            <a:xfrm>
              <a:off x="1849438" y="4396963"/>
              <a:ext cx="641350" cy="396875"/>
            </a:xfrm>
            <a:prstGeom prst="rect">
              <a:avLst/>
            </a:prstGeom>
            <a:solidFill>
              <a:srgbClr val="FFFFFF"/>
            </a:solidFill>
            <a:ln w="15875">
              <a:solidFill>
                <a:srgbClr val="000000"/>
              </a:solidFill>
              <a:miter lim="800000"/>
              <a:headEnd/>
              <a:tailEnd/>
            </a:ln>
          </p:spPr>
          <p:txBody>
            <a:bodyPr lIns="36000" tIns="108000" rIns="36000"/>
            <a:lstStyle/>
            <a:p>
              <a:pPr algn="ctr"/>
              <a:r>
                <a:rPr lang="en-GB" altLang="zh-CN" sz="2000" dirty="0">
                  <a:latin typeface="Times New Roman" panose="02020603050405020304" pitchFamily="18" charset="0"/>
                  <a:ea typeface="SimSun" pitchFamily="2" charset="-122"/>
                  <a:cs typeface="Times New Roman" panose="02020603050405020304" pitchFamily="18" charset="0"/>
                </a:rPr>
                <a:t>10 kg</a:t>
              </a:r>
              <a:endParaRPr lang="en-GB" sz="2000" dirty="0">
                <a:latin typeface="Times New Roman" panose="02020603050405020304" pitchFamily="18" charset="0"/>
                <a:cs typeface="Times New Roman" panose="02020603050405020304" pitchFamily="18" charset="0"/>
              </a:endParaRPr>
            </a:p>
            <a:p>
              <a:endParaRPr lang="en-GB" altLang="zh-CN" sz="2000" baseline="-25000" dirty="0">
                <a:latin typeface="Times New Roman" panose="02020603050405020304" pitchFamily="18" charset="0"/>
                <a:ea typeface="SimSun" pitchFamily="2" charset="-122"/>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
          <p:nvSpPr>
            <p:cNvPr id="22" name="Line 8"/>
            <p:cNvSpPr>
              <a:spLocks noChangeAspect="1" noChangeShapeType="1"/>
            </p:cNvSpPr>
            <p:nvPr/>
          </p:nvSpPr>
          <p:spPr bwMode="auto">
            <a:xfrm flipV="1">
              <a:off x="2493963" y="4597088"/>
              <a:ext cx="558800" cy="3175"/>
            </a:xfrm>
            <a:prstGeom prst="line">
              <a:avLst/>
            </a:prstGeom>
            <a:noFill/>
            <a:ln w="9525">
              <a:solidFill>
                <a:srgbClr val="FF0000"/>
              </a:solidFill>
              <a:round/>
              <a:headEnd/>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3" name="Text Box 15"/>
            <p:cNvSpPr txBox="1">
              <a:spLocks noChangeAspect="1" noChangeArrowheads="1"/>
            </p:cNvSpPr>
            <p:nvPr/>
          </p:nvSpPr>
          <p:spPr bwMode="auto">
            <a:xfrm>
              <a:off x="2693988" y="4265300"/>
              <a:ext cx="396875" cy="304800"/>
            </a:xfrm>
            <a:prstGeom prst="rect">
              <a:avLst/>
            </a:prstGeom>
            <a:noFill/>
            <a:ln w="9525">
              <a:noFill/>
              <a:miter lim="800000"/>
              <a:headEnd/>
              <a:tailEnd/>
            </a:ln>
          </p:spPr>
          <p:txBody>
            <a:bodyPr lIns="18000" tIns="10800" rIns="18000" bIns="10800"/>
            <a:lstStyle/>
            <a:p>
              <a:r>
                <a:rPr lang="en-GB" altLang="zh-CN" sz="2000" i="1">
                  <a:latin typeface="Times New Roman" panose="02020603050405020304" pitchFamily="18" charset="0"/>
                  <a:ea typeface="SimSun" pitchFamily="2" charset="-122"/>
                  <a:cs typeface="Times New Roman" panose="02020603050405020304" pitchFamily="18" charset="0"/>
                </a:rPr>
                <a:t>T</a:t>
              </a:r>
              <a:endParaRPr lang="en-GB" sz="2000" i="1">
                <a:latin typeface="Times New Roman" panose="02020603050405020304" pitchFamily="18" charset="0"/>
                <a:cs typeface="Times New Roman" panose="02020603050405020304" pitchFamily="18" charset="0"/>
              </a:endParaRPr>
            </a:p>
          </p:txBody>
        </p:sp>
        <p:sp>
          <p:nvSpPr>
            <p:cNvPr id="24" name="Rectangle 7"/>
            <p:cNvSpPr>
              <a:spLocks noChangeAspect="1" noChangeArrowheads="1"/>
            </p:cNvSpPr>
            <p:nvPr/>
          </p:nvSpPr>
          <p:spPr bwMode="auto">
            <a:xfrm>
              <a:off x="4578350" y="4396963"/>
              <a:ext cx="641350" cy="396875"/>
            </a:xfrm>
            <a:prstGeom prst="rect">
              <a:avLst/>
            </a:prstGeom>
            <a:solidFill>
              <a:srgbClr val="FFFFFF"/>
            </a:solidFill>
            <a:ln w="15875">
              <a:solidFill>
                <a:srgbClr val="000000"/>
              </a:solidFill>
              <a:miter lim="800000"/>
              <a:headEnd/>
              <a:tailEnd/>
            </a:ln>
          </p:spPr>
          <p:txBody>
            <a:bodyPr lIns="36000" tIns="108000" rIns="36000"/>
            <a:lstStyle/>
            <a:p>
              <a:pPr algn="ctr"/>
              <a:r>
                <a:rPr lang="en-GB" altLang="zh-CN" sz="2000" dirty="0">
                  <a:latin typeface="Times New Roman" panose="02020603050405020304" pitchFamily="18" charset="0"/>
                  <a:ea typeface="SimSun" pitchFamily="2" charset="-122"/>
                  <a:cs typeface="Times New Roman" panose="02020603050405020304" pitchFamily="18" charset="0"/>
                </a:rPr>
                <a:t>50 kg</a:t>
              </a:r>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
          <p:nvSpPr>
            <p:cNvPr id="25" name="Line 11"/>
            <p:cNvSpPr>
              <a:spLocks noChangeAspect="1" noChangeShapeType="1"/>
            </p:cNvSpPr>
            <p:nvPr/>
          </p:nvSpPr>
          <p:spPr bwMode="auto">
            <a:xfrm>
              <a:off x="5229225" y="4589150"/>
              <a:ext cx="777875" cy="0"/>
            </a:xfrm>
            <a:prstGeom prst="line">
              <a:avLst/>
            </a:prstGeom>
            <a:noFill/>
            <a:ln w="9525">
              <a:solidFill>
                <a:srgbClr val="000000"/>
              </a:solidFill>
              <a:round/>
              <a:headEnd/>
              <a:tailEnd type="triangle" w="sm"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6" name="Text Box 13"/>
            <p:cNvSpPr txBox="1">
              <a:spLocks noChangeAspect="1" noChangeArrowheads="1"/>
            </p:cNvSpPr>
            <p:nvPr/>
          </p:nvSpPr>
          <p:spPr bwMode="auto">
            <a:xfrm>
              <a:off x="6094413" y="4452625"/>
              <a:ext cx="346075" cy="304800"/>
            </a:xfrm>
            <a:prstGeom prst="rect">
              <a:avLst/>
            </a:prstGeom>
            <a:noFill/>
            <a:ln w="9525">
              <a:noFill/>
              <a:miter lim="800000"/>
              <a:headEnd/>
              <a:tailEnd/>
            </a:ln>
          </p:spPr>
          <p:txBody>
            <a:bodyPr lIns="18000" tIns="10800" rIns="18000" bIns="10800"/>
            <a:lstStyle/>
            <a:p>
              <a:r>
                <a:rPr lang="en-GB" altLang="zh-CN" sz="2000" i="1" dirty="0">
                  <a:latin typeface="Times New Roman" panose="02020603050405020304" pitchFamily="18" charset="0"/>
                  <a:ea typeface="SimSun" pitchFamily="2" charset="-122"/>
                  <a:cs typeface="Times New Roman" panose="02020603050405020304" pitchFamily="18" charset="0"/>
                </a:rPr>
                <a:t>P</a:t>
              </a:r>
              <a:endParaRPr lang="en-GB" sz="2000" i="1" dirty="0">
                <a:latin typeface="Times New Roman" panose="02020603050405020304" pitchFamily="18" charset="0"/>
                <a:cs typeface="Times New Roman" panose="02020603050405020304" pitchFamily="18" charset="0"/>
              </a:endParaRPr>
            </a:p>
          </p:txBody>
        </p:sp>
        <p:sp>
          <p:nvSpPr>
            <p:cNvPr id="27" name="Line 16"/>
            <p:cNvSpPr>
              <a:spLocks noChangeAspect="1" noChangeShapeType="1"/>
            </p:cNvSpPr>
            <p:nvPr/>
          </p:nvSpPr>
          <p:spPr bwMode="auto">
            <a:xfrm flipH="1">
              <a:off x="4086225" y="4597088"/>
              <a:ext cx="492125" cy="3175"/>
            </a:xfrm>
            <a:prstGeom prst="line">
              <a:avLst/>
            </a:prstGeom>
            <a:noFill/>
            <a:ln w="9525">
              <a:solidFill>
                <a:srgbClr val="FF0000"/>
              </a:solidFill>
              <a:round/>
              <a:headEnd/>
              <a:tailEnd type="triangle" w="med" len="med"/>
            </a:ln>
          </p:spPr>
          <p:txBody>
            <a:bodyPr/>
            <a:lstStyle/>
            <a:p>
              <a:endParaRPr lang="en-US" sz="2000">
                <a:latin typeface="Times New Roman" panose="02020603050405020304" pitchFamily="18" charset="0"/>
                <a:cs typeface="Times New Roman" panose="02020603050405020304" pitchFamily="18" charset="0"/>
              </a:endParaRPr>
            </a:p>
          </p:txBody>
        </p:sp>
        <p:sp>
          <p:nvSpPr>
            <p:cNvPr id="28" name="Text Box 15"/>
            <p:cNvSpPr txBox="1">
              <a:spLocks noChangeAspect="1" noChangeArrowheads="1"/>
            </p:cNvSpPr>
            <p:nvPr/>
          </p:nvSpPr>
          <p:spPr bwMode="auto">
            <a:xfrm>
              <a:off x="4257910" y="4276413"/>
              <a:ext cx="307975" cy="304800"/>
            </a:xfrm>
            <a:prstGeom prst="rect">
              <a:avLst/>
            </a:prstGeom>
            <a:noFill/>
            <a:ln w="9525">
              <a:noFill/>
              <a:miter lim="800000"/>
              <a:headEnd/>
              <a:tailEnd/>
            </a:ln>
          </p:spPr>
          <p:txBody>
            <a:bodyPr lIns="18000" tIns="10800" rIns="18000" bIns="10800"/>
            <a:lstStyle/>
            <a:p>
              <a:r>
                <a:rPr lang="en-GB" altLang="zh-CN" sz="2000" i="1" dirty="0">
                  <a:latin typeface="Times New Roman" panose="02020603050405020304" pitchFamily="18" charset="0"/>
                  <a:ea typeface="SimSun" pitchFamily="2" charset="-122"/>
                  <a:cs typeface="Times New Roman" panose="02020603050405020304" pitchFamily="18" charset="0"/>
                </a:rPr>
                <a:t>T</a:t>
              </a:r>
              <a:endParaRPr lang="en-GB" sz="2000" i="1" dirty="0">
                <a:latin typeface="Times New Roman" panose="02020603050405020304" pitchFamily="18" charset="0"/>
                <a:cs typeface="Times New Roman" panose="02020603050405020304" pitchFamily="18" charset="0"/>
              </a:endParaRPr>
            </a:p>
          </p:txBody>
        </p:sp>
        <p:sp>
          <p:nvSpPr>
            <p:cNvPr id="31" name="Text Box 12"/>
            <p:cNvSpPr txBox="1">
              <a:spLocks noChangeAspect="1" noChangeArrowheads="1"/>
            </p:cNvSpPr>
            <p:nvPr/>
          </p:nvSpPr>
          <p:spPr bwMode="auto">
            <a:xfrm>
              <a:off x="2073150" y="4054986"/>
              <a:ext cx="361950" cy="279400"/>
            </a:xfrm>
            <a:prstGeom prst="rect">
              <a:avLst/>
            </a:prstGeom>
            <a:noFill/>
            <a:ln w="9525">
              <a:noFill/>
              <a:miter lim="800000"/>
              <a:headEnd/>
              <a:tailEnd/>
            </a:ln>
          </p:spPr>
          <p:txBody>
            <a:bodyPr lIns="36000" tIns="36000" rIns="36000" bIns="36000"/>
            <a:lstStyle/>
            <a:p>
              <a:r>
                <a:rPr lang="en-GB" sz="2000" dirty="0">
                  <a:latin typeface="Times New Roman" panose="02020603050405020304" pitchFamily="18" charset="0"/>
                  <a:cs typeface="Times New Roman" panose="02020603050405020304" pitchFamily="18" charset="0"/>
                </a:rPr>
                <a:t>B</a:t>
              </a:r>
            </a:p>
          </p:txBody>
        </p:sp>
      </p:grpSp>
      <p:sp>
        <p:nvSpPr>
          <p:cNvPr id="29" name="Footer Placeholder 28"/>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08985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 </a:t>
            </a:r>
            <a:r>
              <a:rPr lang="en-US" dirty="0"/>
              <a:t>- continue</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None/>
                </a:pPr>
                <a:r>
                  <a:rPr lang="en-US" sz="2000" dirty="0" smtClean="0"/>
                  <a:t>For mass B, using Newton’s second law,</a:t>
                </a:r>
                <a:endParaRPr lang="en-US" sz="2000" dirty="0"/>
              </a:p>
              <a:p>
                <a:pPr algn="ctr">
                  <a:buNone/>
                </a:pPr>
                <a14:m>
                  <m:oMathPara xmlns:m="http://schemas.openxmlformats.org/officeDocument/2006/math">
                    <m:oMathParaPr>
                      <m:jc m:val="centerGroup"/>
                    </m:oMathParaPr>
                    <m:oMath xmlns:m="http://schemas.openxmlformats.org/officeDocument/2006/math">
                      <m:sSub>
                        <m:sSubPr>
                          <m:ctrlPr>
                            <a:rPr lang="en-SG" sz="2000" b="0" i="1" smtClean="0">
                              <a:latin typeface="Cambria Math" panose="02040503050406030204" pitchFamily="18" charset="0"/>
                            </a:rPr>
                          </m:ctrlPr>
                        </m:sSubPr>
                        <m:e>
                          <m:r>
                            <a:rPr lang="en-SG" sz="2000" b="0" i="1" smtClean="0">
                              <a:latin typeface="Cambria Math" panose="02040503050406030204" pitchFamily="18" charset="0"/>
                            </a:rPr>
                            <m:t>𝐹</m:t>
                          </m:r>
                        </m:e>
                        <m:sub>
                          <m:r>
                            <a:rPr lang="en-SG" sz="2000" b="0" i="1" smtClean="0">
                              <a:latin typeface="Cambria Math" panose="02040503050406030204" pitchFamily="18" charset="0"/>
                            </a:rPr>
                            <m:t>𝑛𝑒𝑡</m:t>
                          </m:r>
                        </m:sub>
                      </m:sSub>
                      <m:r>
                        <a:rPr lang="en-SG" sz="2000" b="0" i="1" smtClean="0">
                          <a:latin typeface="Cambria Math" panose="02040503050406030204" pitchFamily="18" charset="0"/>
                        </a:rPr>
                        <m:t>=</m:t>
                      </m:r>
                      <m:sSub>
                        <m:sSubPr>
                          <m:ctrlPr>
                            <a:rPr lang="en-SG" sz="2000" b="0" i="1" smtClean="0">
                              <a:latin typeface="Cambria Math" panose="02040503050406030204" pitchFamily="18" charset="0"/>
                            </a:rPr>
                          </m:ctrlPr>
                        </m:sSubPr>
                        <m:e>
                          <m:r>
                            <a:rPr lang="en-SG" sz="2000" b="0" i="1" smtClean="0">
                              <a:latin typeface="Cambria Math" panose="02040503050406030204" pitchFamily="18" charset="0"/>
                            </a:rPr>
                            <m:t>𝑚</m:t>
                          </m:r>
                        </m:e>
                        <m:sub>
                          <m:r>
                            <a:rPr lang="en-SG" sz="2000" b="0" i="1" smtClean="0">
                              <a:latin typeface="Cambria Math" panose="02040503050406030204" pitchFamily="18" charset="0"/>
                            </a:rPr>
                            <m:t>𝐵</m:t>
                          </m:r>
                        </m:sub>
                      </m:sSub>
                      <m:r>
                        <a:rPr lang="en-SG" sz="2000" b="0" i="1" smtClean="0">
                          <a:latin typeface="Cambria Math" panose="02040503050406030204" pitchFamily="18" charset="0"/>
                        </a:rPr>
                        <m:t>𝑎</m:t>
                      </m:r>
                    </m:oMath>
                  </m:oMathPara>
                </a14:m>
                <a:endParaRPr lang="en-US" sz="2000" dirty="0" smtClean="0"/>
              </a:p>
              <a:p>
                <a:pPr algn="ctr">
                  <a:buNone/>
                </a:pPr>
                <a14:m>
                  <m:oMathPara xmlns:m="http://schemas.openxmlformats.org/officeDocument/2006/math">
                    <m:oMathParaPr>
                      <m:jc m:val="centerGroup"/>
                    </m:oMathParaPr>
                    <m:oMath xmlns:m="http://schemas.openxmlformats.org/officeDocument/2006/math">
                      <m:r>
                        <a:rPr lang="en-SG" sz="2000" b="0" i="1" smtClean="0">
                          <a:latin typeface="Cambria Math" panose="02040503050406030204" pitchFamily="18" charset="0"/>
                        </a:rPr>
                        <m:t>𝑇</m:t>
                      </m:r>
                      <m:r>
                        <a:rPr lang="en-SG" sz="2000" b="0" i="1" smtClean="0">
                          <a:latin typeface="Cambria Math" panose="02040503050406030204" pitchFamily="18" charset="0"/>
                        </a:rPr>
                        <m:t>=10×2.0=20 </m:t>
                      </m:r>
                      <m:r>
                        <m:rPr>
                          <m:nor/>
                        </m:rPr>
                        <a:rPr lang="en-SG" sz="2000" b="0" i="0" smtClean="0">
                          <a:latin typeface="Cambria Math" panose="02040503050406030204" pitchFamily="18" charset="0"/>
                        </a:rPr>
                        <m:t>N</m:t>
                      </m:r>
                    </m:oMath>
                  </m:oMathPara>
                </a14:m>
                <a:endParaRPr lang="en-US" sz="2000" dirty="0"/>
              </a:p>
              <a:p>
                <a:pPr>
                  <a:buNone/>
                </a:pPr>
                <a:r>
                  <a:rPr lang="en-US" sz="2000" dirty="0" smtClean="0"/>
                  <a:t>For </a:t>
                </a:r>
                <a:r>
                  <a:rPr lang="en-US" sz="2000" dirty="0"/>
                  <a:t>mass A, using Newton’s second law</a:t>
                </a:r>
              </a:p>
              <a:p>
                <a:pPr marL="0" indent="0">
                  <a:buNone/>
                </a:pPr>
                <a14:m>
                  <m:oMathPara xmlns:m="http://schemas.openxmlformats.org/officeDocument/2006/math">
                    <m:oMathParaPr>
                      <m:jc m:val="centerGroup"/>
                    </m:oMathParaPr>
                    <m:oMath xmlns:m="http://schemas.openxmlformats.org/officeDocument/2006/math">
                      <m:sSub>
                        <m:sSubPr>
                          <m:ctrlPr>
                            <a:rPr lang="en-SG" sz="2000" b="0" i="1" smtClean="0">
                              <a:latin typeface="Cambria Math" panose="02040503050406030204" pitchFamily="18" charset="0"/>
                            </a:rPr>
                          </m:ctrlPr>
                        </m:sSubPr>
                        <m:e>
                          <m:r>
                            <a:rPr lang="en-SG" sz="2000" b="0" i="1" smtClean="0">
                              <a:latin typeface="Cambria Math" panose="02040503050406030204" pitchFamily="18" charset="0"/>
                            </a:rPr>
                            <m:t>𝐹</m:t>
                          </m:r>
                        </m:e>
                        <m:sub>
                          <m:r>
                            <a:rPr lang="en-SG" sz="2000" b="0" i="1" smtClean="0">
                              <a:latin typeface="Cambria Math" panose="02040503050406030204" pitchFamily="18" charset="0"/>
                            </a:rPr>
                            <m:t>𝑛𝑒𝑡</m:t>
                          </m:r>
                        </m:sub>
                      </m:sSub>
                      <m:r>
                        <a:rPr lang="en-SG" sz="2000" b="0" i="1" smtClean="0">
                          <a:latin typeface="Cambria Math" panose="02040503050406030204" pitchFamily="18" charset="0"/>
                        </a:rPr>
                        <m:t>=</m:t>
                      </m:r>
                      <m:sSub>
                        <m:sSubPr>
                          <m:ctrlPr>
                            <a:rPr lang="en-SG" sz="2000" b="0" i="1" smtClean="0">
                              <a:latin typeface="Cambria Math" panose="02040503050406030204" pitchFamily="18" charset="0"/>
                            </a:rPr>
                          </m:ctrlPr>
                        </m:sSubPr>
                        <m:e>
                          <m:r>
                            <a:rPr lang="en-SG" sz="2000" b="0" i="1" smtClean="0">
                              <a:latin typeface="Cambria Math" panose="02040503050406030204" pitchFamily="18" charset="0"/>
                            </a:rPr>
                            <m:t>𝑚</m:t>
                          </m:r>
                        </m:e>
                        <m:sub>
                          <m:r>
                            <a:rPr lang="en-SG" sz="2000" b="0" i="1" smtClean="0">
                              <a:latin typeface="Cambria Math" panose="02040503050406030204" pitchFamily="18" charset="0"/>
                            </a:rPr>
                            <m:t>𝐴</m:t>
                          </m:r>
                        </m:sub>
                      </m:sSub>
                      <m:r>
                        <a:rPr lang="en-SG" sz="2000" b="0" i="1" smtClean="0">
                          <a:latin typeface="Cambria Math" panose="02040503050406030204" pitchFamily="18" charset="0"/>
                        </a:rPr>
                        <m:t>𝑎</m:t>
                      </m:r>
                    </m:oMath>
                  </m:oMathPara>
                </a14:m>
                <a:endParaRPr lang="en-SG" sz="2000" dirty="0" smtClean="0"/>
              </a:p>
              <a:p>
                <a:pPr marL="0" indent="0">
                  <a:buNone/>
                </a:pPr>
                <a14:m>
                  <m:oMathPara xmlns:m="http://schemas.openxmlformats.org/officeDocument/2006/math">
                    <m:oMathParaPr>
                      <m:jc m:val="centerGroup"/>
                    </m:oMathParaPr>
                    <m:oMath xmlns:m="http://schemas.openxmlformats.org/officeDocument/2006/math">
                      <m:r>
                        <a:rPr lang="en-SG" sz="2000" b="0" i="1" smtClean="0">
                          <a:latin typeface="Cambria Math" panose="02040503050406030204" pitchFamily="18" charset="0"/>
                        </a:rPr>
                        <m:t>𝑃</m:t>
                      </m:r>
                      <m:r>
                        <a:rPr lang="en-SG" sz="2000" b="0" i="1" smtClean="0">
                          <a:latin typeface="Cambria Math" panose="02040503050406030204" pitchFamily="18" charset="0"/>
                        </a:rPr>
                        <m:t>−</m:t>
                      </m:r>
                      <m:r>
                        <a:rPr lang="en-SG" sz="2000" b="0" i="1" smtClean="0">
                          <a:latin typeface="Cambria Math" panose="02040503050406030204" pitchFamily="18" charset="0"/>
                        </a:rPr>
                        <m:t>𝑇</m:t>
                      </m:r>
                      <m:r>
                        <a:rPr lang="en-SG" sz="2000" b="0" i="1" smtClean="0">
                          <a:latin typeface="Cambria Math" panose="02040503050406030204" pitchFamily="18" charset="0"/>
                        </a:rPr>
                        <m:t>=50×2.0</m:t>
                      </m:r>
                    </m:oMath>
                  </m:oMathPara>
                </a14:m>
                <a:endParaRPr lang="en-SG" sz="2000" dirty="0" smtClean="0"/>
              </a:p>
              <a:p>
                <a:pPr marL="0" indent="0">
                  <a:buNone/>
                </a:pPr>
                <a14:m>
                  <m:oMathPara xmlns:m="http://schemas.openxmlformats.org/officeDocument/2006/math">
                    <m:oMathParaPr>
                      <m:jc m:val="centerGroup"/>
                    </m:oMathParaPr>
                    <m:oMath xmlns:m="http://schemas.openxmlformats.org/officeDocument/2006/math">
                      <m:r>
                        <a:rPr lang="en-SG" sz="2000" b="0" i="1" smtClean="0">
                          <a:latin typeface="Cambria Math" panose="02040503050406030204" pitchFamily="18" charset="0"/>
                        </a:rPr>
                        <m:t>𝑃</m:t>
                      </m:r>
                      <m:r>
                        <a:rPr lang="en-SG" sz="2000" b="0" i="1" smtClean="0">
                          <a:latin typeface="Cambria Math" panose="02040503050406030204" pitchFamily="18" charset="0"/>
                        </a:rPr>
                        <m:t>=100+20=120 </m:t>
                      </m:r>
                      <m:r>
                        <m:rPr>
                          <m:nor/>
                        </m:rPr>
                        <a:rPr lang="en-SG" sz="2000" b="0" i="0" smtClean="0">
                          <a:latin typeface="Cambria Math" panose="02040503050406030204" pitchFamily="18" charset="0"/>
                        </a:rPr>
                        <m:t>N</m:t>
                      </m:r>
                    </m:oMath>
                  </m:oMathPara>
                </a14:m>
                <a:endParaRPr lang="en-SG"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11" t="-65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27</a:t>
            </a:fld>
            <a:endParaRPr lang="en-US" dirty="0"/>
          </a:p>
        </p:txBody>
      </p:sp>
      <p:sp>
        <p:nvSpPr>
          <p:cNvPr id="7" name="Footer Placeholder 6"/>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8825318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Example 7</a:t>
            </a:r>
            <a:endParaRPr lang="en-SG" dirty="0"/>
          </a:p>
        </p:txBody>
      </p:sp>
      <p:sp>
        <p:nvSpPr>
          <p:cNvPr id="3" name="Content Placeholder 2"/>
          <p:cNvSpPr>
            <a:spLocks noGrp="1"/>
          </p:cNvSpPr>
          <p:nvPr>
            <p:ph idx="1"/>
          </p:nvPr>
        </p:nvSpPr>
        <p:spPr>
          <a:xfrm>
            <a:off x="1097280" y="1344303"/>
            <a:ext cx="10080000" cy="4680000"/>
          </a:xfrm>
        </p:spPr>
        <p:txBody>
          <a:bodyPr/>
          <a:lstStyle/>
          <a:p>
            <a:pPr marL="0" indent="0">
              <a:buNone/>
            </a:pPr>
            <a:r>
              <a:rPr lang="en-US" sz="2000" dirty="0" smtClean="0"/>
              <a:t>An </a:t>
            </a:r>
            <a:r>
              <a:rPr lang="en-US" sz="2000" dirty="0"/>
              <a:t>air-track glider with mass </a:t>
            </a:r>
            <a:r>
              <a:rPr lang="en-US" sz="2000" i="1" dirty="0"/>
              <a:t>m</a:t>
            </a:r>
            <a:r>
              <a:rPr lang="en-US" sz="2000" baseline="-25000" dirty="0"/>
              <a:t>1</a:t>
            </a:r>
            <a:r>
              <a:rPr lang="en-US" sz="2000" dirty="0"/>
              <a:t> moves on a level, frictionless surface. The glider is connected to another object of mass </a:t>
            </a:r>
            <a:r>
              <a:rPr lang="en-US" sz="2000" i="1" dirty="0"/>
              <a:t>m</a:t>
            </a:r>
            <a:r>
              <a:rPr lang="en-US" sz="2000" baseline="-25000" dirty="0"/>
              <a:t>2 </a:t>
            </a:r>
            <a:r>
              <a:rPr lang="en-US" sz="2000" dirty="0"/>
              <a:t>through a light, flexible, non-stretching string that passes over a stationary frictionless pulley (see figure). Find the acceleration of the glider and the object as </a:t>
            </a:r>
            <a:r>
              <a:rPr lang="en-US" sz="2000" dirty="0" smtClean="0"/>
              <a:t>well as </a:t>
            </a:r>
            <a:r>
              <a:rPr lang="en-US" sz="2000" dirty="0"/>
              <a:t>the tension in the string.</a:t>
            </a:r>
            <a:r>
              <a:rPr lang="en-GB" dirty="0"/>
              <a:t> </a:t>
            </a:r>
          </a:p>
          <a:p>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28</a:t>
            </a:fld>
            <a:endParaRPr lang="en-US" dirty="0"/>
          </a:p>
        </p:txBody>
      </p:sp>
      <p:pic>
        <p:nvPicPr>
          <p:cNvPr id="5" name="Picture 4" descr="05_15_FigureA"/>
          <p:cNvPicPr>
            <a:picLocks noChangeAspect="1" noChangeArrowheads="1"/>
          </p:cNvPicPr>
          <p:nvPr/>
        </p:nvPicPr>
        <p:blipFill>
          <a:blip r:embed="rId3" cstate="print"/>
          <a:srcRect l="-1042" t="13746"/>
          <a:stretch>
            <a:fillRect/>
          </a:stretch>
        </p:blipFill>
        <p:spPr bwMode="auto">
          <a:xfrm>
            <a:off x="1348840" y="3006174"/>
            <a:ext cx="2363189" cy="2078829"/>
          </a:xfrm>
          <a:prstGeom prst="rect">
            <a:avLst/>
          </a:prstGeom>
          <a:noFill/>
        </p:spPr>
      </p:pic>
      <p:pic>
        <p:nvPicPr>
          <p:cNvPr id="6" name="Picture 4" descr="05_15_Figure"/>
          <p:cNvPicPr>
            <a:picLocks noChangeAspect="1" noChangeArrowheads="1"/>
          </p:cNvPicPr>
          <p:nvPr/>
        </p:nvPicPr>
        <p:blipFill>
          <a:blip r:embed="rId4" cstate="print"/>
          <a:srcRect l="42693" t="597"/>
          <a:stretch>
            <a:fillRect/>
          </a:stretch>
        </p:blipFill>
        <p:spPr bwMode="auto">
          <a:xfrm>
            <a:off x="4273577" y="3138795"/>
            <a:ext cx="2884239" cy="3234602"/>
          </a:xfrm>
          <a:prstGeom prst="rect">
            <a:avLst/>
          </a:prstGeom>
          <a:noFill/>
        </p:spPr>
      </p:pic>
      <p:sp>
        <p:nvSpPr>
          <p:cNvPr id="7" name="Footer Placeholder 6"/>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37641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a:t>
            </a:r>
            <a:r>
              <a:rPr lang="en-GB" dirty="0" smtClean="0"/>
              <a:t>8</a:t>
            </a:r>
            <a:endParaRPr lang="en-SG" dirty="0"/>
          </a:p>
        </p:txBody>
      </p:sp>
      <p:sp>
        <p:nvSpPr>
          <p:cNvPr id="3" name="Content Placeholder 2"/>
          <p:cNvSpPr>
            <a:spLocks noGrp="1"/>
          </p:cNvSpPr>
          <p:nvPr>
            <p:ph idx="1"/>
          </p:nvPr>
        </p:nvSpPr>
        <p:spPr>
          <a:xfrm>
            <a:off x="1097280" y="1365569"/>
            <a:ext cx="10080000" cy="4680000"/>
          </a:xfrm>
        </p:spPr>
        <p:txBody>
          <a:bodyPr/>
          <a:lstStyle/>
          <a:p>
            <a:pPr marL="0" indent="0">
              <a:buNone/>
            </a:pPr>
            <a:r>
              <a:rPr lang="en-US" sz="2000" dirty="0"/>
              <a:t>A </a:t>
            </a:r>
            <a:r>
              <a:rPr lang="en-US" sz="2000" dirty="0" smtClean="0"/>
              <a:t>granite </a:t>
            </a:r>
            <a:r>
              <a:rPr lang="en-US" sz="2000" dirty="0"/>
              <a:t>block on a cart with steel wheels (total weight of block and cart is </a:t>
            </a:r>
            <a:r>
              <a:rPr lang="en-US" sz="2000" i="1" dirty="0"/>
              <a:t>w</a:t>
            </a:r>
            <a:r>
              <a:rPr lang="en-US" sz="2000" baseline="-25000" dirty="0"/>
              <a:t>1</a:t>
            </a:r>
            <a:r>
              <a:rPr lang="en-US" sz="2000" dirty="0"/>
              <a:t>) is pulled uphill (angle of inclination is 15</a:t>
            </a:r>
            <a:r>
              <a:rPr lang="en-US" sz="2000" baseline="30000" dirty="0"/>
              <a:t>o</a:t>
            </a:r>
            <a:r>
              <a:rPr lang="en-US" sz="2000" dirty="0"/>
              <a:t>) on steel rails by a dirt-filled bucket (total weight of dirt and bucket is w</a:t>
            </a:r>
            <a:r>
              <a:rPr lang="en-US" sz="2000" baseline="-25000" dirty="0"/>
              <a:t>2</a:t>
            </a:r>
            <a:r>
              <a:rPr lang="en-US" sz="2000" dirty="0"/>
              <a:t>) that descends vertically downwards (see figure). How must the weights </a:t>
            </a:r>
            <a:r>
              <a:rPr lang="en-US" sz="2000" i="1" dirty="0"/>
              <a:t>w</a:t>
            </a:r>
            <a:r>
              <a:rPr lang="en-US" sz="2000" baseline="-25000" dirty="0"/>
              <a:t>1</a:t>
            </a:r>
            <a:r>
              <a:rPr lang="en-US" sz="2000" dirty="0"/>
              <a:t> and </a:t>
            </a:r>
            <a:r>
              <a:rPr lang="en-US" sz="2000" i="1" dirty="0"/>
              <a:t>w</a:t>
            </a:r>
            <a:r>
              <a:rPr lang="en-US" sz="2000" baseline="-25000" dirty="0"/>
              <a:t>2 </a:t>
            </a:r>
            <a:r>
              <a:rPr lang="en-US" sz="2000" dirty="0"/>
              <a:t>be related in order for the system to move with constant speed? Ignore friction in the pulley and wheels and ignore weight of the cable.</a:t>
            </a:r>
            <a:endParaRPr lang="en-GB" sz="2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29</a:t>
            </a:fld>
            <a:endParaRPr lang="en-US" dirty="0"/>
          </a:p>
        </p:txBody>
      </p:sp>
      <p:pic>
        <p:nvPicPr>
          <p:cNvPr id="5" name="Picture 4" descr="05_05_FigureA"/>
          <p:cNvPicPr>
            <a:picLocks noChangeAspect="1" noChangeArrowheads="1"/>
          </p:cNvPicPr>
          <p:nvPr/>
        </p:nvPicPr>
        <p:blipFill>
          <a:blip r:embed="rId3" cstate="print"/>
          <a:srcRect l="2462" t="17000"/>
          <a:stretch>
            <a:fillRect/>
          </a:stretch>
        </p:blipFill>
        <p:spPr bwMode="auto">
          <a:xfrm>
            <a:off x="7511493" y="3008627"/>
            <a:ext cx="4483504" cy="1675893"/>
          </a:xfrm>
          <a:prstGeom prst="rect">
            <a:avLst/>
          </a:prstGeom>
          <a:noFill/>
        </p:spPr>
      </p:pic>
      <p:pic>
        <p:nvPicPr>
          <p:cNvPr id="6" name="Picture 4" descr="05_05_Figure"/>
          <p:cNvPicPr>
            <a:picLocks noChangeAspect="1" noChangeArrowheads="1"/>
          </p:cNvPicPr>
          <p:nvPr/>
        </p:nvPicPr>
        <p:blipFill>
          <a:blip r:embed="rId4" cstate="print"/>
          <a:srcRect/>
          <a:stretch>
            <a:fillRect/>
          </a:stretch>
        </p:blipFill>
        <p:spPr bwMode="auto">
          <a:xfrm>
            <a:off x="1097280" y="3008627"/>
            <a:ext cx="6309480" cy="3451158"/>
          </a:xfrm>
          <a:prstGeom prst="rect">
            <a:avLst/>
          </a:prstGeom>
          <a:noFill/>
        </p:spPr>
      </p:pic>
      <p:sp>
        <p:nvSpPr>
          <p:cNvPr id="7" name="Footer Placeholder 6"/>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81902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Force</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440000"/>
                <a:ext cx="5314153" cy="4680000"/>
              </a:xfrm>
            </p:spPr>
            <p:txBody>
              <a:bodyPr/>
              <a:lstStyle/>
              <a:p>
                <a:pPr>
                  <a:lnSpc>
                    <a:spcPct val="110000"/>
                  </a:lnSpc>
                </a:pPr>
                <a:r>
                  <a:rPr lang="en-US" dirty="0" smtClean="0"/>
                  <a:t>A force is an </a:t>
                </a:r>
                <a:r>
                  <a:rPr lang="en-US" dirty="0">
                    <a:solidFill>
                      <a:srgbClr val="FF0000"/>
                    </a:solidFill>
                  </a:rPr>
                  <a:t>interaction</a:t>
                </a:r>
                <a:r>
                  <a:rPr lang="en-US" dirty="0"/>
                  <a:t> between </a:t>
                </a:r>
                <a:r>
                  <a:rPr lang="en-US" dirty="0">
                    <a:solidFill>
                      <a:srgbClr val="FF0000"/>
                    </a:solidFill>
                  </a:rPr>
                  <a:t>two</a:t>
                </a:r>
                <a:r>
                  <a:rPr lang="en-US" dirty="0"/>
                  <a:t> </a:t>
                </a:r>
                <a:r>
                  <a:rPr lang="en-US" dirty="0" smtClean="0"/>
                  <a:t/>
                </a:r>
                <a:br>
                  <a:rPr lang="en-US" dirty="0" smtClean="0"/>
                </a:br>
                <a:r>
                  <a:rPr lang="en-US" dirty="0" smtClean="0"/>
                  <a:t>bodies </a:t>
                </a:r>
                <a:r>
                  <a:rPr lang="en-US" dirty="0"/>
                  <a:t>or </a:t>
                </a:r>
                <a:r>
                  <a:rPr lang="en-US" dirty="0">
                    <a:solidFill>
                      <a:srgbClr val="FF0000"/>
                    </a:solidFill>
                  </a:rPr>
                  <a:t>between</a:t>
                </a:r>
                <a:r>
                  <a:rPr lang="en-US" dirty="0"/>
                  <a:t> a body and its </a:t>
                </a:r>
                <a:r>
                  <a:rPr lang="en-US" dirty="0" smtClean="0"/>
                  <a:t/>
                </a:r>
                <a:br>
                  <a:rPr lang="en-US" dirty="0" smtClean="0"/>
                </a:br>
                <a:r>
                  <a:rPr lang="en-US" dirty="0" smtClean="0"/>
                  <a:t>environment</a:t>
                </a:r>
                <a:r>
                  <a:rPr lang="en-US" dirty="0"/>
                  <a:t>.</a:t>
                </a:r>
              </a:p>
              <a:p>
                <a:pPr>
                  <a:lnSpc>
                    <a:spcPct val="110000"/>
                  </a:lnSpc>
                </a:pPr>
                <a:r>
                  <a:rPr lang="en-GB" dirty="0"/>
                  <a:t>E.g. the </a:t>
                </a:r>
                <a:r>
                  <a:rPr lang="en-GB" dirty="0" smtClean="0"/>
                  <a:t>magnitude of the </a:t>
                </a:r>
                <a:r>
                  <a:rPr lang="en-GB" dirty="0" smtClean="0">
                    <a:solidFill>
                      <a:srgbClr val="FF0000"/>
                    </a:solidFill>
                  </a:rPr>
                  <a:t>gravitational</a:t>
                </a:r>
                <a:r>
                  <a:rPr lang="en-GB" dirty="0" smtClean="0"/>
                  <a:t> </a:t>
                </a:r>
                <a:br>
                  <a:rPr lang="en-GB" dirty="0" smtClean="0"/>
                </a:br>
                <a:r>
                  <a:rPr lang="en-GB" dirty="0" smtClean="0"/>
                  <a:t>force </a:t>
                </a:r>
                <a:r>
                  <a:rPr lang="en-GB" dirty="0"/>
                  <a:t>between </a:t>
                </a:r>
                <a:r>
                  <a:rPr lang="en-GB" dirty="0" smtClean="0">
                    <a:solidFill>
                      <a:srgbClr val="FF0000"/>
                    </a:solidFill>
                  </a:rPr>
                  <a:t>two</a:t>
                </a:r>
                <a:r>
                  <a:rPr lang="en-GB" dirty="0" smtClean="0"/>
                  <a:t> </a:t>
                </a:r>
                <a:r>
                  <a:rPr lang="en-GB" dirty="0"/>
                  <a:t>masses, </a:t>
                </a:r>
                <a:r>
                  <a:rPr lang="en-GB" i="1" dirty="0"/>
                  <a:t>m</a:t>
                </a:r>
                <a:r>
                  <a:rPr lang="en-GB" baseline="-25000" dirty="0"/>
                  <a:t>1</a:t>
                </a:r>
                <a:r>
                  <a:rPr lang="en-GB" dirty="0"/>
                  <a:t> and </a:t>
                </a:r>
                <a:r>
                  <a:rPr lang="en-GB" i="1" dirty="0"/>
                  <a:t>m</a:t>
                </a:r>
                <a:r>
                  <a:rPr lang="en-GB" baseline="-25000" dirty="0"/>
                  <a:t>2</a:t>
                </a:r>
                <a:r>
                  <a:rPr lang="en-GB" dirty="0"/>
                  <a:t>, </a:t>
                </a:r>
                <a:r>
                  <a:rPr lang="en-GB" dirty="0" smtClean="0"/>
                  <a:t/>
                </a:r>
                <a:br>
                  <a:rPr lang="en-GB" dirty="0" smtClean="0"/>
                </a:br>
                <a:r>
                  <a:rPr lang="en-GB" dirty="0" smtClean="0"/>
                  <a:t>separated by </a:t>
                </a:r>
                <a:r>
                  <a:rPr lang="en-GB" dirty="0"/>
                  <a:t>distance </a:t>
                </a:r>
                <a:r>
                  <a:rPr lang="en-GB" i="1" dirty="0"/>
                  <a:t>r</a:t>
                </a:r>
                <a:r>
                  <a:rPr lang="en-GB" dirty="0"/>
                  <a:t> is given by</a:t>
                </a:r>
              </a:p>
              <a:p>
                <a:pPr marL="0"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𝐺</m:t>
                      </m:r>
                      <m:f>
                        <m:fPr>
                          <m:ctrlPr>
                            <a:rPr lang="en-SG" b="0" i="1" smtClean="0">
                              <a:latin typeface="Cambria Math" panose="02040503050406030204" pitchFamily="18" charset="0"/>
                            </a:rPr>
                          </m:ctrlPr>
                        </m:fPr>
                        <m:num>
                          <m:sSub>
                            <m:sSubPr>
                              <m:ctrlPr>
                                <a:rPr lang="en-SG" b="0" i="1" smtClean="0">
                                  <a:latin typeface="Cambria Math" panose="02040503050406030204" pitchFamily="18" charset="0"/>
                                </a:rPr>
                              </m:ctrlPr>
                            </m:sSubPr>
                            <m:e>
                              <m:r>
                                <a:rPr lang="en-SG" b="0" i="1" smtClean="0">
                                  <a:latin typeface="Cambria Math" panose="02040503050406030204" pitchFamily="18" charset="0"/>
                                </a:rPr>
                                <m:t>𝑚</m:t>
                              </m:r>
                            </m:e>
                            <m:sub>
                              <m:r>
                                <a:rPr lang="en-SG" b="0" i="1" smtClean="0">
                                  <a:latin typeface="Cambria Math" panose="02040503050406030204" pitchFamily="18" charset="0"/>
                                </a:rPr>
                                <m:t>1</m:t>
                              </m:r>
                            </m:sub>
                          </m:sSub>
                          <m:sSub>
                            <m:sSubPr>
                              <m:ctrlPr>
                                <a:rPr lang="en-SG" b="0" i="1" smtClean="0">
                                  <a:latin typeface="Cambria Math" panose="02040503050406030204" pitchFamily="18" charset="0"/>
                                </a:rPr>
                              </m:ctrlPr>
                            </m:sSubPr>
                            <m:e>
                              <m:r>
                                <a:rPr lang="en-SG" b="0" i="1" smtClean="0">
                                  <a:latin typeface="Cambria Math" panose="02040503050406030204" pitchFamily="18" charset="0"/>
                                </a:rPr>
                                <m:t>𝑚</m:t>
                              </m:r>
                            </m:e>
                            <m:sub>
                              <m:r>
                                <a:rPr lang="en-SG" b="0" i="1" smtClean="0">
                                  <a:latin typeface="Cambria Math" panose="02040503050406030204" pitchFamily="18" charset="0"/>
                                </a:rPr>
                                <m:t>2</m:t>
                              </m:r>
                            </m:sub>
                          </m:sSub>
                        </m:num>
                        <m:den>
                          <m:sSup>
                            <m:sSupPr>
                              <m:ctrlPr>
                                <a:rPr lang="en-SG" b="0" i="1" smtClean="0">
                                  <a:latin typeface="Cambria Math" panose="02040503050406030204" pitchFamily="18" charset="0"/>
                                </a:rPr>
                              </m:ctrlPr>
                            </m:sSupPr>
                            <m:e>
                              <m:r>
                                <a:rPr lang="en-SG" b="0" i="1" smtClean="0">
                                  <a:latin typeface="Cambria Math" panose="02040503050406030204" pitchFamily="18" charset="0"/>
                                </a:rPr>
                                <m:t>𝑟</m:t>
                              </m:r>
                            </m:e>
                            <m:sup>
                              <m:r>
                                <a:rPr lang="en-SG" b="0" i="1" smtClean="0">
                                  <a:latin typeface="Cambria Math" panose="02040503050406030204" pitchFamily="18" charset="0"/>
                                </a:rPr>
                                <m:t>2</m:t>
                              </m:r>
                            </m:sup>
                          </m:sSup>
                        </m:den>
                      </m:f>
                    </m:oMath>
                  </m:oMathPara>
                </a14:m>
                <a:endParaRPr lang="en-SG" dirty="0" smtClean="0"/>
              </a:p>
              <a:p>
                <a:r>
                  <a:rPr lang="en-SG" dirty="0" smtClean="0"/>
                  <a:t>If either mass disappears, the force between then ceases to act.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440000"/>
                <a:ext cx="5314153" cy="4680000"/>
              </a:xfrm>
              <a:blipFill>
                <a:blip r:embed="rId3"/>
                <a:stretch>
                  <a:fillRect l="-3211" t="-781" b="-130"/>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a:t>
            </a:fld>
            <a:endParaRPr lang="en-US" dirty="0"/>
          </a:p>
        </p:txBody>
      </p:sp>
      <p:grpSp>
        <p:nvGrpSpPr>
          <p:cNvPr id="6" name="Group 5"/>
          <p:cNvGrpSpPr/>
          <p:nvPr/>
        </p:nvGrpSpPr>
        <p:grpSpPr>
          <a:xfrm>
            <a:off x="6800726" y="2444685"/>
            <a:ext cx="4118584" cy="1335315"/>
            <a:chOff x="1773893" y="4291145"/>
            <a:chExt cx="4118584" cy="1335315"/>
          </a:xfrm>
        </p:grpSpPr>
        <p:grpSp>
          <p:nvGrpSpPr>
            <p:cNvPr id="7" name="Group 6"/>
            <p:cNvGrpSpPr/>
            <p:nvPr/>
          </p:nvGrpSpPr>
          <p:grpSpPr>
            <a:xfrm>
              <a:off x="1773893" y="4291145"/>
              <a:ext cx="4118584" cy="1335315"/>
              <a:chOff x="1479979" y="4378233"/>
              <a:chExt cx="4118584" cy="1335315"/>
            </a:xfrm>
          </p:grpSpPr>
          <p:sp>
            <p:nvSpPr>
              <p:cNvPr id="10" name="Oval 9"/>
              <p:cNvSpPr/>
              <p:nvPr/>
            </p:nvSpPr>
            <p:spPr>
              <a:xfrm>
                <a:off x="1479979" y="4378233"/>
                <a:ext cx="936000" cy="936000"/>
              </a:xfrm>
              <a:prstGeom prst="ellipse">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Calibri" panose="020F0502020204030204" pitchFamily="34" charset="0"/>
                  <a:cs typeface="Calibri" panose="020F0502020204030204" pitchFamily="34" charset="0"/>
                </a:endParaRPr>
              </a:p>
            </p:txBody>
          </p:sp>
          <p:sp>
            <p:nvSpPr>
              <p:cNvPr id="11" name="Oval 10"/>
              <p:cNvSpPr/>
              <p:nvPr/>
            </p:nvSpPr>
            <p:spPr>
              <a:xfrm>
                <a:off x="4906919" y="4515164"/>
                <a:ext cx="691644" cy="691644"/>
              </a:xfrm>
              <a:prstGeom prst="ellipse">
                <a:avLst/>
              </a:prstGeom>
              <a:pattFill prst="pct25">
                <a:fgClr>
                  <a:schemeClr val="accent1"/>
                </a:fgClr>
                <a:bgClr>
                  <a:schemeClr val="bg1"/>
                </a:bgClr>
              </a:patt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latin typeface="Calibri" panose="020F0502020204030204" pitchFamily="34" charset="0"/>
                  <a:cs typeface="Calibri" panose="020F0502020204030204" pitchFamily="34" charset="0"/>
                </a:endParaRPr>
              </a:p>
            </p:txBody>
          </p:sp>
          <p:cxnSp>
            <p:nvCxnSpPr>
              <p:cNvPr id="12" name="Straight Arrow Connector 11"/>
              <p:cNvCxnSpPr/>
              <p:nvPr/>
            </p:nvCxnSpPr>
            <p:spPr>
              <a:xfrm>
                <a:off x="1894114" y="5540829"/>
                <a:ext cx="33840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70514" y="5313438"/>
                <a:ext cx="435467" cy="400110"/>
              </a:xfrm>
              <a:prstGeom prst="rect">
                <a:avLst/>
              </a:prstGeom>
              <a:solidFill>
                <a:schemeClr val="bg1"/>
              </a:solidFill>
            </p:spPr>
            <p:txBody>
              <a:bodyPr wrap="square" rtlCol="0">
                <a:spAutoFit/>
              </a:bodyPr>
              <a:lstStyle/>
              <a:p>
                <a:pPr algn="ctr"/>
                <a:r>
                  <a:rPr lang="en-SG" sz="2000" i="1" dirty="0">
                    <a:latin typeface="Times New Roman" panose="02020603050405020304" pitchFamily="18" charset="0"/>
                    <a:cs typeface="Times New Roman" panose="02020603050405020304" pitchFamily="18" charset="0"/>
                  </a:rPr>
                  <a:t>r</a:t>
                </a:r>
              </a:p>
            </p:txBody>
          </p:sp>
          <p:sp>
            <p:nvSpPr>
              <p:cNvPr id="14" name="TextBox 13"/>
              <p:cNvSpPr txBox="1"/>
              <p:nvPr/>
            </p:nvSpPr>
            <p:spPr>
              <a:xfrm>
                <a:off x="1717384" y="4639780"/>
                <a:ext cx="527650" cy="400110"/>
              </a:xfrm>
              <a:prstGeom prst="rect">
                <a:avLst/>
              </a:prstGeom>
              <a:noFill/>
            </p:spPr>
            <p:txBody>
              <a:bodyPr wrap="square" rtlCol="0">
                <a:spAutoFit/>
              </a:bodyPr>
              <a:lstStyle/>
              <a:p>
                <a:pPr algn="ctr"/>
                <a:r>
                  <a:rPr lang="en-SG" sz="2000" i="1" dirty="0">
                    <a:latin typeface="Times New Roman" panose="02020603050405020304" pitchFamily="18" charset="0"/>
                    <a:cs typeface="Times New Roman" panose="02020603050405020304" pitchFamily="18" charset="0"/>
                  </a:rPr>
                  <a:t>m</a:t>
                </a:r>
                <a:r>
                  <a:rPr lang="en-SG" sz="2000" baseline="-25000" dirty="0">
                    <a:latin typeface="Times New Roman" panose="02020603050405020304" pitchFamily="18" charset="0"/>
                    <a:cs typeface="Times New Roman" panose="02020603050405020304" pitchFamily="18" charset="0"/>
                  </a:rPr>
                  <a:t>1</a:t>
                </a:r>
              </a:p>
            </p:txBody>
          </p:sp>
          <p:sp>
            <p:nvSpPr>
              <p:cNvPr id="15" name="TextBox 14"/>
              <p:cNvSpPr txBox="1"/>
              <p:nvPr/>
            </p:nvSpPr>
            <p:spPr>
              <a:xfrm>
                <a:off x="4945875" y="4630155"/>
                <a:ext cx="587374" cy="400110"/>
              </a:xfrm>
              <a:prstGeom prst="rect">
                <a:avLst/>
              </a:prstGeom>
              <a:noFill/>
            </p:spPr>
            <p:txBody>
              <a:bodyPr wrap="square" rtlCol="0">
                <a:spAutoFit/>
              </a:bodyPr>
              <a:lstStyle/>
              <a:p>
                <a:pPr algn="ctr"/>
                <a:r>
                  <a:rPr lang="en-SG" sz="2000" i="1" dirty="0">
                    <a:latin typeface="Times New Roman" panose="02020603050405020304" pitchFamily="18" charset="0"/>
                    <a:cs typeface="Times New Roman" panose="02020603050405020304" pitchFamily="18" charset="0"/>
                  </a:rPr>
                  <a:t>m</a:t>
                </a:r>
                <a:r>
                  <a:rPr lang="en-SG" sz="2000" baseline="-25000" dirty="0">
                    <a:latin typeface="Times New Roman" panose="02020603050405020304" pitchFamily="18" charset="0"/>
                    <a:cs typeface="Times New Roman" panose="02020603050405020304" pitchFamily="18" charset="0"/>
                  </a:rPr>
                  <a:t>2</a:t>
                </a:r>
              </a:p>
            </p:txBody>
          </p:sp>
          <p:cxnSp>
            <p:nvCxnSpPr>
              <p:cNvPr id="16" name="Straight Arrow Connector 15"/>
              <p:cNvCxnSpPr/>
              <p:nvPr/>
            </p:nvCxnSpPr>
            <p:spPr>
              <a:xfrm>
                <a:off x="2438865" y="4880896"/>
                <a:ext cx="587848"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324456" y="4873754"/>
                <a:ext cx="587848"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aphicFrame>
          <p:nvGraphicFramePr>
            <p:cNvPr id="8" name="Object 4"/>
            <p:cNvGraphicFramePr>
              <a:graphicFrameLocks noChangeAspect="1"/>
            </p:cNvGraphicFramePr>
            <p:nvPr>
              <p:extLst/>
            </p:nvPr>
          </p:nvGraphicFramePr>
          <p:xfrm>
            <a:off x="4556678" y="4297388"/>
            <a:ext cx="614363" cy="330200"/>
          </p:xfrm>
          <a:graphic>
            <a:graphicData uri="http://schemas.openxmlformats.org/presentationml/2006/ole">
              <mc:AlternateContent xmlns:mc="http://schemas.openxmlformats.org/markup-compatibility/2006">
                <mc:Choice xmlns:v="urn:schemas-microsoft-com:vml" Requires="v">
                  <p:oleObj spid="_x0000_s265434" name="Equation" r:id="rId4" imgW="609480" imgH="330120" progId="Equation.DSMT4">
                    <p:embed/>
                  </p:oleObj>
                </mc:Choice>
                <mc:Fallback>
                  <p:oleObj name="Equation" r:id="rId4" imgW="609480" imgH="330120" progId="Equation.DSMT4">
                    <p:embed/>
                    <p:pic>
                      <p:nvPicPr>
                        <p:cNvPr id="8" name="Object 4"/>
                        <p:cNvPicPr>
                          <a:picLocks noChangeAspect="1" noChangeArrowheads="1"/>
                        </p:cNvPicPr>
                        <p:nvPr/>
                      </p:nvPicPr>
                      <p:blipFill>
                        <a:blip r:embed="rId5"/>
                        <a:srcRect/>
                        <a:stretch>
                          <a:fillRect/>
                        </a:stretch>
                      </p:blipFill>
                      <p:spPr bwMode="auto">
                        <a:xfrm>
                          <a:off x="4556678" y="4297388"/>
                          <a:ext cx="61436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4"/>
            <p:cNvGraphicFramePr>
              <a:graphicFrameLocks noChangeAspect="1"/>
            </p:cNvGraphicFramePr>
            <p:nvPr>
              <p:extLst/>
            </p:nvPr>
          </p:nvGraphicFramePr>
          <p:xfrm>
            <a:off x="2881866" y="4305326"/>
            <a:ext cx="612775" cy="330200"/>
          </p:xfrm>
          <a:graphic>
            <a:graphicData uri="http://schemas.openxmlformats.org/presentationml/2006/ole">
              <mc:AlternateContent xmlns:mc="http://schemas.openxmlformats.org/markup-compatibility/2006">
                <mc:Choice xmlns:v="urn:schemas-microsoft-com:vml" Requires="v">
                  <p:oleObj spid="_x0000_s265435" name="Equation" r:id="rId6" imgW="609480" imgH="330120" progId="Equation.DSMT4">
                    <p:embed/>
                  </p:oleObj>
                </mc:Choice>
                <mc:Fallback>
                  <p:oleObj name="Equation" r:id="rId6" imgW="609480" imgH="330120" progId="Equation.DSMT4">
                    <p:embed/>
                    <p:pic>
                      <p:nvPicPr>
                        <p:cNvPr id="9" name="Object 4"/>
                        <p:cNvPicPr>
                          <a:picLocks noChangeAspect="1" noChangeArrowheads="1"/>
                        </p:cNvPicPr>
                        <p:nvPr/>
                      </p:nvPicPr>
                      <p:blipFill>
                        <a:blip r:embed="rId7"/>
                        <a:srcRect/>
                        <a:stretch>
                          <a:fillRect/>
                        </a:stretch>
                      </p:blipFill>
                      <p:spPr bwMode="auto">
                        <a:xfrm>
                          <a:off x="2881866" y="4305326"/>
                          <a:ext cx="6127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 name="Footer Placeholder 17"/>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2931039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a:t>
            </a:r>
            <a:r>
              <a:rPr lang="en-GB" dirty="0" smtClean="0"/>
              <a:t>9</a:t>
            </a:r>
            <a:endParaRPr lang="en-SG" dirty="0"/>
          </a:p>
        </p:txBody>
      </p:sp>
      <p:sp>
        <p:nvSpPr>
          <p:cNvPr id="3" name="Content Placeholder 2"/>
          <p:cNvSpPr>
            <a:spLocks noGrp="1"/>
          </p:cNvSpPr>
          <p:nvPr>
            <p:ph idx="1"/>
          </p:nvPr>
        </p:nvSpPr>
        <p:spPr/>
        <p:txBody>
          <a:bodyPr/>
          <a:lstStyle/>
          <a:p>
            <a:pPr marL="446088" indent="-446088">
              <a:spcBef>
                <a:spcPts val="0"/>
              </a:spcBef>
              <a:buNone/>
              <a:tabLst>
                <a:tab pos="446088" algn="l"/>
              </a:tabLst>
            </a:pPr>
            <a:r>
              <a:rPr lang="en-US" sz="2000" dirty="0" smtClean="0"/>
              <a:t>a</a:t>
            </a:r>
            <a:r>
              <a:rPr lang="en-US" sz="2000" dirty="0"/>
              <a:t>) </a:t>
            </a:r>
            <a:r>
              <a:rPr lang="en-US" sz="2000" dirty="0" smtClean="0"/>
              <a:t>	An </a:t>
            </a:r>
            <a:r>
              <a:rPr lang="en-US" sz="2000" dirty="0"/>
              <a:t>elevator and its load have a combined mass of 800 kg. The elevator is initially moving downward at 10.0 m/s ; it slows to a stop with constant acceleration in a distance of 25.0 m. What is the tension T in the supporting cable while the elevator is being brought to rest?</a:t>
            </a:r>
          </a:p>
          <a:p>
            <a:pPr marL="446088" indent="-446088">
              <a:spcBef>
                <a:spcPts val="0"/>
              </a:spcBef>
              <a:buNone/>
              <a:tabLst>
                <a:tab pos="446088" algn="l"/>
              </a:tabLst>
            </a:pPr>
            <a:r>
              <a:rPr lang="en-GB" sz="2000" dirty="0" smtClean="0"/>
              <a:t>b</a:t>
            </a:r>
            <a:r>
              <a:rPr lang="en-GB" sz="2000" dirty="0"/>
              <a:t>) </a:t>
            </a:r>
            <a:r>
              <a:rPr lang="en-GB" sz="2000" dirty="0" smtClean="0"/>
              <a:t>	If </a:t>
            </a:r>
            <a:r>
              <a:rPr lang="en-GB" sz="2000" dirty="0"/>
              <a:t>a 50.0 kg woman stands on a bathroom scale while riding in the elevator. What is the reading on the scale?</a:t>
            </a:r>
            <a:endParaRPr lang="en-US" sz="2000" dirty="0"/>
          </a:p>
          <a:p>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30</a:t>
            </a:fld>
            <a:endParaRPr lang="en-US" dirty="0"/>
          </a:p>
        </p:txBody>
      </p:sp>
      <p:pic>
        <p:nvPicPr>
          <p:cNvPr id="5" name="Picture 4" descr="05_09_FigureA"/>
          <p:cNvPicPr>
            <a:picLocks noChangeAspect="1" noChangeArrowheads="1"/>
          </p:cNvPicPr>
          <p:nvPr/>
        </p:nvPicPr>
        <p:blipFill>
          <a:blip r:embed="rId3" cstate="print"/>
          <a:srcRect/>
          <a:stretch>
            <a:fillRect/>
          </a:stretch>
        </p:blipFill>
        <p:spPr bwMode="auto">
          <a:xfrm>
            <a:off x="1113607" y="3474592"/>
            <a:ext cx="2383366" cy="2392404"/>
          </a:xfrm>
          <a:prstGeom prst="rect">
            <a:avLst/>
          </a:prstGeom>
          <a:noFill/>
        </p:spPr>
      </p:pic>
      <p:pic>
        <p:nvPicPr>
          <p:cNvPr id="6" name="Picture 4" descr="05_10_FigureA"/>
          <p:cNvPicPr>
            <a:picLocks noChangeAspect="1" noChangeArrowheads="1"/>
          </p:cNvPicPr>
          <p:nvPr/>
        </p:nvPicPr>
        <p:blipFill>
          <a:blip r:embed="rId4" cstate="print"/>
          <a:srcRect/>
          <a:stretch>
            <a:fillRect/>
          </a:stretch>
        </p:blipFill>
        <p:spPr bwMode="auto">
          <a:xfrm>
            <a:off x="5346097" y="3415216"/>
            <a:ext cx="2263914" cy="2375066"/>
          </a:xfrm>
          <a:prstGeom prst="rect">
            <a:avLst/>
          </a:prstGeom>
          <a:noFill/>
        </p:spPr>
      </p:pic>
      <p:pic>
        <p:nvPicPr>
          <p:cNvPr id="7" name="Picture 4" descr="05_09_FigureB"/>
          <p:cNvPicPr>
            <a:picLocks noChangeAspect="1" noChangeArrowheads="1"/>
          </p:cNvPicPr>
          <p:nvPr/>
        </p:nvPicPr>
        <p:blipFill>
          <a:blip r:embed="rId5" cstate="print"/>
          <a:srcRect/>
          <a:stretch>
            <a:fillRect/>
          </a:stretch>
        </p:blipFill>
        <p:spPr bwMode="auto">
          <a:xfrm>
            <a:off x="3622744" y="3415216"/>
            <a:ext cx="1387879" cy="2585316"/>
          </a:xfrm>
          <a:prstGeom prst="rect">
            <a:avLst/>
          </a:prstGeom>
          <a:noFill/>
        </p:spPr>
      </p:pic>
      <p:pic>
        <p:nvPicPr>
          <p:cNvPr id="8" name="Picture 4" descr="05_10_FigureB"/>
          <p:cNvPicPr>
            <a:picLocks noChangeAspect="1" noChangeArrowheads="1"/>
          </p:cNvPicPr>
          <p:nvPr/>
        </p:nvPicPr>
        <p:blipFill>
          <a:blip r:embed="rId6" cstate="print"/>
          <a:srcRect/>
          <a:stretch>
            <a:fillRect/>
          </a:stretch>
        </p:blipFill>
        <p:spPr bwMode="auto">
          <a:xfrm>
            <a:off x="7862514" y="3403341"/>
            <a:ext cx="1441141" cy="2815523"/>
          </a:xfrm>
          <a:prstGeom prst="rect">
            <a:avLst/>
          </a:prstGeom>
          <a:noFill/>
        </p:spPr>
      </p:pic>
      <p:sp>
        <p:nvSpPr>
          <p:cNvPr id="9" name="Footer Placeholder 8"/>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2777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Kinetic </a:t>
            </a:r>
            <a:r>
              <a:rPr lang="en-US" dirty="0" smtClean="0"/>
              <a:t>friction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10000"/>
                  </a:lnSpc>
                </a:pPr>
                <a:r>
                  <a:rPr lang="en-GB" dirty="0" smtClean="0"/>
                  <a:t>When an object </a:t>
                </a:r>
                <a:r>
                  <a:rPr lang="en-GB" dirty="0">
                    <a:solidFill>
                      <a:srgbClr val="FF0000"/>
                    </a:solidFill>
                  </a:rPr>
                  <a:t>moves</a:t>
                </a:r>
                <a:r>
                  <a:rPr lang="en-GB" dirty="0"/>
                  <a:t> on a surface, the friction force that acts is known as </a:t>
                </a:r>
                <a:r>
                  <a:rPr lang="en-GB" dirty="0">
                    <a:solidFill>
                      <a:srgbClr val="FF0000"/>
                    </a:solidFill>
                  </a:rPr>
                  <a:t>kinetic</a:t>
                </a:r>
                <a:r>
                  <a:rPr lang="en-GB" dirty="0"/>
                  <a:t> friction force </a:t>
                </a:r>
                <a:r>
                  <a:rPr lang="en-GB" dirty="0" smtClean="0"/>
                  <a:t>(</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𝑓</m:t>
                        </m:r>
                      </m:e>
                      <m:sub>
                        <m:r>
                          <a:rPr lang="en-SG" b="0" i="1" smtClean="0">
                            <a:latin typeface="Cambria Math" panose="02040503050406030204" pitchFamily="18" charset="0"/>
                          </a:rPr>
                          <m:t>𝑘</m:t>
                        </m:r>
                      </m:sub>
                    </m:sSub>
                  </m:oMath>
                </a14:m>
                <a:r>
                  <a:rPr lang="en-GB" dirty="0" smtClean="0"/>
                  <a:t>).</a:t>
                </a:r>
                <a:endParaRPr lang="en-GB" dirty="0"/>
              </a:p>
              <a:p>
                <a:pPr>
                  <a:lnSpc>
                    <a:spcPct val="110000"/>
                  </a:lnSpc>
                </a:pPr>
                <a:r>
                  <a:rPr lang="en-GB" dirty="0"/>
                  <a:t>In some scenarios the kinetic friction force is approximately proportional to normal force (N) and can be represented as</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𝑓</m:t>
                          </m:r>
                        </m:e>
                        <m:sub>
                          <m:r>
                            <a:rPr lang="en-SG" b="0" i="1" smtClean="0">
                              <a:latin typeface="Cambria Math" panose="02040503050406030204" pitchFamily="18" charset="0"/>
                            </a:rPr>
                            <m:t>𝑘</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𝜇</m:t>
                          </m:r>
                        </m:e>
                        <m:sub>
                          <m:r>
                            <a:rPr lang="en-SG" b="0" i="1" smtClean="0">
                              <a:latin typeface="Cambria Math" panose="02040503050406030204" pitchFamily="18" charset="0"/>
                            </a:rPr>
                            <m:t>𝑘</m:t>
                          </m:r>
                        </m:sub>
                      </m:sSub>
                      <m:r>
                        <a:rPr lang="en-SG" b="0" i="1" smtClean="0">
                          <a:latin typeface="Cambria Math" panose="02040503050406030204" pitchFamily="18" charset="0"/>
                        </a:rPr>
                        <m:t>𝑁</m:t>
                      </m:r>
                    </m:oMath>
                  </m:oMathPara>
                </a14:m>
                <a:endParaRPr lang="en-GB" dirty="0"/>
              </a:p>
              <a:p>
                <a:pPr>
                  <a:lnSpc>
                    <a:spcPct val="110000"/>
                  </a:lnSpc>
                </a:pPr>
                <a:r>
                  <a:rPr lang="en-GB" dirty="0"/>
                  <a:t>Note that the above equation is a </a:t>
                </a:r>
                <a:r>
                  <a:rPr lang="en-GB" dirty="0">
                    <a:solidFill>
                      <a:srgbClr val="FF0000"/>
                    </a:solidFill>
                  </a:rPr>
                  <a:t>scalar </a:t>
                </a:r>
                <a:r>
                  <a:rPr lang="en-GB" dirty="0"/>
                  <a:t>equation. </a:t>
                </a:r>
              </a:p>
              <a:p>
                <a:pPr>
                  <a:lnSpc>
                    <a:spcPct val="110000"/>
                  </a:lnSpc>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𝜇</m:t>
                        </m:r>
                      </m:e>
                      <m:sub>
                        <m:r>
                          <a:rPr lang="en-SG" b="0" i="1" smtClean="0">
                            <a:latin typeface="Cambria Math" panose="02040503050406030204" pitchFamily="18" charset="0"/>
                          </a:rPr>
                          <m:t>𝑘</m:t>
                        </m:r>
                      </m:sub>
                    </m:sSub>
                  </m:oMath>
                </a14:m>
                <a:r>
                  <a:rPr lang="en-GB" dirty="0" smtClean="0"/>
                  <a:t> is </a:t>
                </a:r>
                <a:r>
                  <a:rPr lang="en-GB" dirty="0"/>
                  <a:t>known as the coefficient of kinetic friction. </a:t>
                </a:r>
              </a:p>
              <a:p>
                <a:pPr marL="0" indent="0">
                  <a:buNone/>
                </a:pP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93" t="-78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31</a:t>
            </a:fld>
            <a:endParaRPr lang="en-US" dirty="0"/>
          </a:p>
        </p:txBody>
      </p:sp>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5467259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
            </a:r>
            <a:r>
              <a:rPr lang="en-US" dirty="0" smtClean="0"/>
              <a:t>friction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10000"/>
                  </a:lnSpc>
                </a:pPr>
                <a:r>
                  <a:rPr lang="en-GB" dirty="0" smtClean="0"/>
                  <a:t>Friction forces may act </a:t>
                </a:r>
                <a:r>
                  <a:rPr lang="en-GB" dirty="0"/>
                  <a:t>even there is no </a:t>
                </a:r>
                <a:r>
                  <a:rPr lang="en-GB" dirty="0">
                    <a:solidFill>
                      <a:srgbClr val="FF0000"/>
                    </a:solidFill>
                  </a:rPr>
                  <a:t>relative</a:t>
                </a:r>
                <a:r>
                  <a:rPr lang="en-GB" dirty="0"/>
                  <a:t> motion. This friction is called a </a:t>
                </a:r>
                <a:r>
                  <a:rPr lang="en-GB" dirty="0">
                    <a:solidFill>
                      <a:srgbClr val="FF0000"/>
                    </a:solidFill>
                  </a:rPr>
                  <a:t>static</a:t>
                </a:r>
                <a:r>
                  <a:rPr lang="en-GB" b="1" dirty="0">
                    <a:solidFill>
                      <a:srgbClr val="FF0000"/>
                    </a:solidFill>
                  </a:rPr>
                  <a:t> </a:t>
                </a:r>
                <a:r>
                  <a:rPr lang="en-GB" dirty="0"/>
                  <a:t>friction </a:t>
                </a:r>
                <a:r>
                  <a:rPr lang="en-GB" dirty="0" smtClean="0"/>
                  <a:t>force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𝑓</m:t>
                        </m:r>
                      </m:e>
                      <m:sub>
                        <m:r>
                          <a:rPr lang="en-SG" b="0" i="1" smtClean="0">
                            <a:latin typeface="Cambria Math" panose="02040503050406030204" pitchFamily="18" charset="0"/>
                          </a:rPr>
                          <m:t>𝑠</m:t>
                        </m:r>
                      </m:sub>
                    </m:sSub>
                  </m:oMath>
                </a14:m>
                <a:r>
                  <a:rPr lang="en-GB" dirty="0" smtClean="0"/>
                  <a:t>.</a:t>
                </a:r>
                <a:endParaRPr lang="en-GB" dirty="0"/>
              </a:p>
              <a:p>
                <a:pPr>
                  <a:lnSpc>
                    <a:spcPct val="110000"/>
                  </a:lnSpc>
                </a:pPr>
                <a:r>
                  <a:rPr lang="en-GB" dirty="0"/>
                  <a:t>The static friction force on a stationary object </a:t>
                </a:r>
                <a:r>
                  <a:rPr lang="en-GB" dirty="0" smtClean="0"/>
                  <a:t>increases </a:t>
                </a:r>
                <a:r>
                  <a:rPr lang="en-GB" dirty="0"/>
                  <a:t>until a maximum value before the objects starts moving.</a:t>
                </a:r>
              </a:p>
              <a:p>
                <a:pPr>
                  <a:lnSpc>
                    <a:spcPct val="110000"/>
                  </a:lnSpc>
                </a:pPr>
                <a:r>
                  <a:rPr lang="en-GB" dirty="0"/>
                  <a:t>The </a:t>
                </a:r>
                <a:r>
                  <a:rPr lang="en-GB" dirty="0">
                    <a:solidFill>
                      <a:srgbClr val="FF0000"/>
                    </a:solidFill>
                  </a:rPr>
                  <a:t>maximum</a:t>
                </a:r>
                <a:r>
                  <a:rPr lang="en-GB" dirty="0"/>
                  <a:t> static friction force is </a:t>
                </a:r>
                <a:r>
                  <a:rPr lang="en-GB" dirty="0" smtClean="0"/>
                  <a:t>given by</a:t>
                </a:r>
                <a:endParaRPr lang="en-GB" dirty="0"/>
              </a:p>
              <a:p>
                <a:pPr>
                  <a:lnSpc>
                    <a:spcPct val="110000"/>
                  </a:lnSpc>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𝑓</m:t>
                          </m:r>
                        </m:e>
                        <m:sub>
                          <m:r>
                            <a:rPr lang="en-SG" b="0" i="1" smtClean="0">
                              <a:latin typeface="Cambria Math" panose="02040503050406030204" pitchFamily="18" charset="0"/>
                            </a:rPr>
                            <m:t>𝑠</m:t>
                          </m:r>
                          <m:r>
                            <a:rPr lang="en-SG" b="0" i="1" smtClean="0">
                              <a:latin typeface="Cambria Math" panose="02040503050406030204" pitchFamily="18" charset="0"/>
                            </a:rPr>
                            <m:t>, </m:t>
                          </m:r>
                          <m:r>
                            <a:rPr lang="en-SG" b="0" i="1" smtClean="0">
                              <a:latin typeface="Cambria Math" panose="02040503050406030204" pitchFamily="18" charset="0"/>
                            </a:rPr>
                            <m:t>𝑚𝑎𝑥</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𝜇</m:t>
                          </m:r>
                        </m:e>
                        <m:sub>
                          <m:r>
                            <a:rPr lang="en-SG" b="0" i="1" smtClean="0">
                              <a:latin typeface="Cambria Math" panose="02040503050406030204" pitchFamily="18" charset="0"/>
                            </a:rPr>
                            <m:t>𝑠</m:t>
                          </m:r>
                        </m:sub>
                      </m:sSub>
                      <m:r>
                        <a:rPr lang="en-SG" b="0" i="1" smtClean="0">
                          <a:latin typeface="Cambria Math" panose="02040503050406030204" pitchFamily="18" charset="0"/>
                        </a:rPr>
                        <m:t>𝑁</m:t>
                      </m:r>
                    </m:oMath>
                  </m:oMathPara>
                </a14:m>
                <a:endParaRPr lang="en-GB" dirty="0" smtClean="0"/>
              </a:p>
              <a:p>
                <a:pPr>
                  <a:lnSpc>
                    <a:spcPct val="110000"/>
                  </a:lnSpc>
                  <a:buNone/>
                </a:pPr>
                <a:r>
                  <a:rPr lang="en-GB" dirty="0" smtClean="0"/>
                  <a:t>where </a:t>
                </a:r>
                <a:r>
                  <a:rPr lang="en-GB" i="1" dirty="0"/>
                  <a:t>µ</a:t>
                </a:r>
                <a:r>
                  <a:rPr lang="en-GB" baseline="-25000" dirty="0"/>
                  <a:t>s</a:t>
                </a:r>
                <a:r>
                  <a:rPr lang="en-GB" dirty="0"/>
                  <a:t> is known as the coefficient of static friction. Note </a:t>
                </a:r>
                <a:r>
                  <a:rPr lang="en-GB" dirty="0" smtClean="0"/>
                  <a:t>that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𝜇</m:t>
                        </m:r>
                      </m:e>
                      <m:sub>
                        <m:r>
                          <a:rPr lang="en-SG" b="0" i="1" smtClean="0">
                            <a:latin typeface="Cambria Math" panose="02040503050406030204" pitchFamily="18" charset="0"/>
                          </a:rPr>
                          <m:t>𝑠</m:t>
                        </m:r>
                      </m:sub>
                    </m:sSub>
                    <m:r>
                      <a:rPr lang="en-SG" b="0" i="1" smtClean="0">
                        <a:latin typeface="Cambria Math" panose="02040503050406030204" pitchFamily="18" charset="0"/>
                      </a:rPr>
                      <m:t>&gt;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𝜇</m:t>
                        </m:r>
                      </m:e>
                      <m:sub>
                        <m:r>
                          <a:rPr lang="en-SG" b="0" i="1" smtClean="0">
                            <a:latin typeface="Cambria Math" panose="02040503050406030204" pitchFamily="18" charset="0"/>
                          </a:rPr>
                          <m:t>𝑘</m:t>
                        </m:r>
                      </m:sub>
                    </m:sSub>
                  </m:oMath>
                </a14:m>
                <a:r>
                  <a:rPr lang="en-GB" dirty="0" smtClean="0"/>
                  <a:t>.</a:t>
                </a:r>
                <a:endParaRPr lang="en-GB" dirty="0"/>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14" t="-781" r="-2056"/>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32</a:t>
            </a:fld>
            <a:endParaRPr lang="en-US" dirty="0"/>
          </a:p>
        </p:txBody>
      </p:sp>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1154336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static to kinetic friction</a:t>
            </a:r>
            <a:endParaRPr lang="en-SG" dirty="0"/>
          </a:p>
        </p:txBody>
      </p:sp>
      <p:sp>
        <p:nvSpPr>
          <p:cNvPr id="3" name="Content Placeholder 2"/>
          <p:cNvSpPr>
            <a:spLocks noGrp="1"/>
          </p:cNvSpPr>
          <p:nvPr>
            <p:ph idx="1"/>
          </p:nvPr>
        </p:nvSpPr>
        <p:spPr>
          <a:xfrm>
            <a:off x="1097280" y="1440000"/>
            <a:ext cx="2588905" cy="4680000"/>
          </a:xfrm>
        </p:spPr>
        <p:txBody>
          <a:bodyPr/>
          <a:lstStyle/>
          <a:p>
            <a:r>
              <a:rPr lang="en-GB" dirty="0"/>
              <a:t>The </a:t>
            </a:r>
            <a:r>
              <a:rPr lang="en-GB" dirty="0" smtClean="0"/>
              <a:t>figures at right show </a:t>
            </a:r>
            <a:r>
              <a:rPr lang="en-GB" dirty="0"/>
              <a:t>the </a:t>
            </a:r>
            <a:r>
              <a:rPr lang="en-GB" dirty="0" smtClean="0"/>
              <a:t>various </a:t>
            </a:r>
            <a:r>
              <a:rPr lang="en-GB" dirty="0"/>
              <a:t>scenarios and the friction </a:t>
            </a:r>
            <a:r>
              <a:rPr lang="en-GB" dirty="0" smtClean="0"/>
              <a:t>force </a:t>
            </a:r>
            <a:r>
              <a:rPr lang="en-GB" dirty="0"/>
              <a:t>involved.</a:t>
            </a:r>
            <a:endParaRPr lang="en-GB" baseline="-25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33</a:t>
            </a:fld>
            <a:endParaRPr lang="en-US" dirty="0"/>
          </a:p>
        </p:txBody>
      </p:sp>
      <p:pic>
        <p:nvPicPr>
          <p:cNvPr id="5" name="Picture 4" descr="05_Figure19-I"/>
          <p:cNvPicPr>
            <a:picLocks noChangeAspect="1" noChangeArrowheads="1"/>
          </p:cNvPicPr>
          <p:nvPr/>
        </p:nvPicPr>
        <p:blipFill>
          <a:blip r:embed="rId2" cstate="print"/>
          <a:srcRect b="3766"/>
          <a:stretch>
            <a:fillRect/>
          </a:stretch>
        </p:blipFill>
        <p:spPr bwMode="auto">
          <a:xfrm>
            <a:off x="3848986" y="1440000"/>
            <a:ext cx="8146014" cy="4985258"/>
          </a:xfrm>
          <a:prstGeom prst="rect">
            <a:avLst/>
          </a:prstGeom>
          <a:noFill/>
        </p:spPr>
      </p:pic>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540006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10</a:t>
            </a:r>
            <a:endParaRPr lang="en-SG" dirty="0"/>
          </a:p>
        </p:txBody>
      </p:sp>
      <p:sp>
        <p:nvSpPr>
          <p:cNvPr id="3" name="Content Placeholder 2"/>
          <p:cNvSpPr>
            <a:spLocks noGrp="1"/>
          </p:cNvSpPr>
          <p:nvPr>
            <p:ph idx="1"/>
          </p:nvPr>
        </p:nvSpPr>
        <p:spPr/>
        <p:txBody>
          <a:bodyPr/>
          <a:lstStyle/>
          <a:p>
            <a:pPr marL="0" indent="0">
              <a:spcBef>
                <a:spcPts val="0"/>
              </a:spcBef>
              <a:buNone/>
            </a:pPr>
            <a:r>
              <a:rPr lang="en-US" sz="2000" dirty="0"/>
              <a:t>A toboggan loaded with students (total weight </a:t>
            </a:r>
            <a:r>
              <a:rPr lang="en-US" sz="2000" i="1" dirty="0"/>
              <a:t>w</a:t>
            </a:r>
            <a:r>
              <a:rPr lang="en-US" sz="2000" dirty="0"/>
              <a:t>) slides down a snow-covered slope.</a:t>
            </a:r>
          </a:p>
          <a:p>
            <a:pPr marL="358775" indent="-358775">
              <a:spcBef>
                <a:spcPts val="0"/>
              </a:spcBef>
              <a:buNone/>
            </a:pPr>
            <a:r>
              <a:rPr lang="en-US" sz="2000" dirty="0" smtClean="0"/>
              <a:t>a)  	Assuming </a:t>
            </a:r>
            <a:r>
              <a:rPr lang="en-US" sz="2000" dirty="0"/>
              <a:t>no friction what is the acceleration of toboggan if the hill </a:t>
            </a:r>
            <a:r>
              <a:rPr lang="en-US" sz="2000" dirty="0" smtClean="0"/>
              <a:t>slopes </a:t>
            </a:r>
            <a:r>
              <a:rPr lang="en-US" sz="2000" dirty="0"/>
              <a:t>at a constant angle </a:t>
            </a:r>
            <a:r>
              <a:rPr lang="el-GR" sz="2000" i="1" dirty="0"/>
              <a:t>α</a:t>
            </a:r>
            <a:r>
              <a:rPr lang="en-US" sz="2000" dirty="0"/>
              <a:t>?</a:t>
            </a:r>
          </a:p>
          <a:p>
            <a:pPr marL="358775" indent="-358775">
              <a:spcBef>
                <a:spcPts val="0"/>
              </a:spcBef>
              <a:buNone/>
            </a:pPr>
            <a:r>
              <a:rPr lang="en-GB" sz="2000" dirty="0"/>
              <a:t>b</a:t>
            </a:r>
            <a:r>
              <a:rPr lang="en-GB" sz="2000" dirty="0" smtClean="0"/>
              <a:t>) 	Assuming </a:t>
            </a:r>
            <a:r>
              <a:rPr lang="en-GB" sz="2000" dirty="0"/>
              <a:t>friction with coefficient of kinetic friction </a:t>
            </a:r>
            <a:r>
              <a:rPr lang="en-GB" sz="2000" i="1" dirty="0"/>
              <a:t>µ</a:t>
            </a:r>
            <a:r>
              <a:rPr lang="en-GB" sz="2000" baseline="-25000" dirty="0"/>
              <a:t>k</a:t>
            </a:r>
            <a:r>
              <a:rPr lang="en-GB" sz="2000" dirty="0"/>
              <a:t>, what should be the angle so that the </a:t>
            </a:r>
            <a:r>
              <a:rPr lang="en-US" sz="2000" dirty="0"/>
              <a:t>toboggan slides at constant velocity?</a:t>
            </a:r>
          </a:p>
          <a:p>
            <a:pPr marL="358775" indent="-358775">
              <a:spcBef>
                <a:spcPts val="0"/>
              </a:spcBef>
              <a:buNone/>
            </a:pPr>
            <a:r>
              <a:rPr lang="en-GB" sz="2000" dirty="0" smtClean="0"/>
              <a:t>c) 	Assuming </a:t>
            </a:r>
            <a:r>
              <a:rPr lang="en-GB" sz="2000" dirty="0"/>
              <a:t>friction with coefficient of kinetic friction </a:t>
            </a:r>
            <a:r>
              <a:rPr lang="en-GB" sz="2000" i="1" dirty="0"/>
              <a:t>µ</a:t>
            </a:r>
            <a:r>
              <a:rPr lang="en-GB" sz="2000" baseline="-25000" dirty="0"/>
              <a:t>k</a:t>
            </a:r>
            <a:r>
              <a:rPr lang="en-GB" sz="2000" dirty="0"/>
              <a:t>, what should be the acceleration of the </a:t>
            </a:r>
            <a:r>
              <a:rPr lang="en-US" sz="2000" dirty="0"/>
              <a:t>toboggan in terms of </a:t>
            </a:r>
            <a:r>
              <a:rPr lang="el-GR" sz="2000" i="1" dirty="0" smtClean="0"/>
              <a:t>α</a:t>
            </a:r>
            <a:r>
              <a:rPr lang="en-GB" sz="2000" dirty="0" smtClean="0"/>
              <a:t>, </a:t>
            </a:r>
            <a:r>
              <a:rPr lang="en-GB" sz="2000" i="1" dirty="0" smtClean="0"/>
              <a:t>µ</a:t>
            </a:r>
            <a:r>
              <a:rPr lang="en-GB" sz="2000" baseline="-25000" dirty="0" smtClean="0"/>
              <a:t>k</a:t>
            </a:r>
            <a:r>
              <a:rPr lang="en-GB" sz="2000" dirty="0" smtClean="0"/>
              <a:t>, </a:t>
            </a:r>
            <a:r>
              <a:rPr lang="en-GB" sz="2000" i="1" dirty="0" smtClean="0"/>
              <a:t>g</a:t>
            </a:r>
            <a:r>
              <a:rPr lang="en-GB" sz="2000" dirty="0" smtClean="0"/>
              <a:t>, </a:t>
            </a:r>
            <a:r>
              <a:rPr lang="en-GB" sz="2000" dirty="0"/>
              <a:t>and </a:t>
            </a:r>
            <a:r>
              <a:rPr lang="en-GB" sz="2000" i="1" dirty="0"/>
              <a:t>w</a:t>
            </a:r>
            <a:r>
              <a:rPr lang="en-GB" sz="2000" dirty="0"/>
              <a:t>?</a:t>
            </a:r>
            <a:endParaRPr lang="en-US" sz="2000"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34</a:t>
            </a:fld>
            <a:endParaRPr lang="en-US" dirty="0"/>
          </a:p>
        </p:txBody>
      </p:sp>
      <p:pic>
        <p:nvPicPr>
          <p:cNvPr id="5" name="Picture 4" descr="05_12_FigureA"/>
          <p:cNvPicPr>
            <a:picLocks noChangeAspect="1" noChangeArrowheads="1"/>
          </p:cNvPicPr>
          <p:nvPr/>
        </p:nvPicPr>
        <p:blipFill>
          <a:blip r:embed="rId3" cstate="print"/>
          <a:srcRect l="15385" t="-463"/>
          <a:stretch>
            <a:fillRect/>
          </a:stretch>
        </p:blipFill>
        <p:spPr bwMode="auto">
          <a:xfrm>
            <a:off x="1632029" y="3911648"/>
            <a:ext cx="2080161" cy="2307988"/>
          </a:xfrm>
          <a:prstGeom prst="rect">
            <a:avLst/>
          </a:prstGeom>
          <a:noFill/>
        </p:spPr>
      </p:pic>
      <p:sp>
        <p:nvSpPr>
          <p:cNvPr id="9" name="Footer Placeholder 8"/>
          <p:cNvSpPr>
            <a:spLocks noGrp="1"/>
          </p:cNvSpPr>
          <p:nvPr>
            <p:ph type="ftr" sz="quarter" idx="11"/>
          </p:nvPr>
        </p:nvSpPr>
        <p:spPr/>
        <p:txBody>
          <a:bodyPr/>
          <a:lstStyle/>
          <a:p>
            <a:r>
              <a:rPr lang="en-US" smtClean="0"/>
              <a:t>Official (Closed), Non-sensitive</a:t>
            </a:r>
            <a:endParaRPr lang="en-US" dirty="0"/>
          </a:p>
        </p:txBody>
      </p:sp>
      <p:grpSp>
        <p:nvGrpSpPr>
          <p:cNvPr id="13" name="Group 12"/>
          <p:cNvGrpSpPr/>
          <p:nvPr/>
        </p:nvGrpSpPr>
        <p:grpSpPr>
          <a:xfrm>
            <a:off x="3888412" y="3911648"/>
            <a:ext cx="2137559" cy="2416627"/>
            <a:chOff x="3888412" y="3911648"/>
            <a:chExt cx="2137559" cy="2416627"/>
          </a:xfrm>
        </p:grpSpPr>
        <p:pic>
          <p:nvPicPr>
            <p:cNvPr id="6" name="Picture 4" descr="05_12_FigureB"/>
            <p:cNvPicPr>
              <a:picLocks noChangeAspect="1" noChangeArrowheads="1"/>
            </p:cNvPicPr>
            <p:nvPr/>
          </p:nvPicPr>
          <p:blipFill>
            <a:blip r:embed="rId4" cstate="print"/>
            <a:srcRect l="582" t="6831"/>
            <a:stretch>
              <a:fillRect/>
            </a:stretch>
          </p:blipFill>
          <p:spPr bwMode="auto">
            <a:xfrm>
              <a:off x="3888413" y="3911648"/>
              <a:ext cx="2137558" cy="2416627"/>
            </a:xfrm>
            <a:prstGeom prst="rect">
              <a:avLst/>
            </a:prstGeom>
            <a:noFill/>
          </p:spPr>
        </p:pic>
        <p:sp>
          <p:nvSpPr>
            <p:cNvPr id="10" name="TextBox 9"/>
            <p:cNvSpPr txBox="1"/>
            <p:nvPr/>
          </p:nvSpPr>
          <p:spPr>
            <a:xfrm>
              <a:off x="3888412" y="3911648"/>
              <a:ext cx="436338" cy="369332"/>
            </a:xfrm>
            <a:prstGeom prst="rect">
              <a:avLst/>
            </a:prstGeom>
            <a:noFill/>
          </p:spPr>
          <p:txBody>
            <a:bodyPr wrap="none" rtlCol="0">
              <a:spAutoFit/>
            </a:bodyPr>
            <a:lstStyle/>
            <a:p>
              <a:r>
                <a:rPr lang="en-SG" dirty="0" smtClean="0"/>
                <a:t>(a)</a:t>
              </a:r>
              <a:endParaRPr lang="en-SG" dirty="0"/>
            </a:p>
          </p:txBody>
        </p:sp>
      </p:grpSp>
      <p:grpSp>
        <p:nvGrpSpPr>
          <p:cNvPr id="14" name="Group 13"/>
          <p:cNvGrpSpPr/>
          <p:nvPr/>
        </p:nvGrpSpPr>
        <p:grpSpPr>
          <a:xfrm>
            <a:off x="6202193" y="3911648"/>
            <a:ext cx="1812752" cy="2381001"/>
            <a:chOff x="6202193" y="3911648"/>
            <a:chExt cx="1812752" cy="2381001"/>
          </a:xfrm>
        </p:grpSpPr>
        <p:pic>
          <p:nvPicPr>
            <p:cNvPr id="7" name="Picture 4" descr="05_22_FigureB"/>
            <p:cNvPicPr>
              <a:picLocks noChangeAspect="1" noChangeArrowheads="1"/>
            </p:cNvPicPr>
            <p:nvPr/>
          </p:nvPicPr>
          <p:blipFill rotWithShape="1">
            <a:blip r:embed="rId5" cstate="print"/>
            <a:srcRect l="-541" t="8464" r="19765"/>
            <a:stretch/>
          </p:blipFill>
          <p:spPr bwMode="auto">
            <a:xfrm>
              <a:off x="6202194" y="3911648"/>
              <a:ext cx="1812751" cy="2381001"/>
            </a:xfrm>
            <a:prstGeom prst="rect">
              <a:avLst/>
            </a:prstGeom>
            <a:noFill/>
          </p:spPr>
        </p:pic>
        <p:sp>
          <p:nvSpPr>
            <p:cNvPr id="11" name="TextBox 10"/>
            <p:cNvSpPr txBox="1"/>
            <p:nvPr/>
          </p:nvSpPr>
          <p:spPr>
            <a:xfrm>
              <a:off x="6202193" y="3911648"/>
              <a:ext cx="447558" cy="369332"/>
            </a:xfrm>
            <a:prstGeom prst="rect">
              <a:avLst/>
            </a:prstGeom>
            <a:noFill/>
          </p:spPr>
          <p:txBody>
            <a:bodyPr wrap="none" rtlCol="0">
              <a:spAutoFit/>
            </a:bodyPr>
            <a:lstStyle/>
            <a:p>
              <a:r>
                <a:rPr lang="en-SG" dirty="0" smtClean="0"/>
                <a:t>(b)</a:t>
              </a:r>
              <a:endParaRPr lang="en-SG" dirty="0"/>
            </a:p>
          </p:txBody>
        </p:sp>
      </p:grpSp>
      <p:grpSp>
        <p:nvGrpSpPr>
          <p:cNvPr id="15" name="Group 14"/>
          <p:cNvGrpSpPr/>
          <p:nvPr/>
        </p:nvGrpSpPr>
        <p:grpSpPr>
          <a:xfrm>
            <a:off x="8191167" y="3910188"/>
            <a:ext cx="2473531" cy="2370583"/>
            <a:chOff x="8191167" y="3910188"/>
            <a:chExt cx="2473531" cy="2370583"/>
          </a:xfrm>
        </p:grpSpPr>
        <p:pic>
          <p:nvPicPr>
            <p:cNvPr id="8" name="Picture 4" descr="05_23_FigureB"/>
            <p:cNvPicPr>
              <a:picLocks noChangeAspect="1" noChangeArrowheads="1"/>
            </p:cNvPicPr>
            <p:nvPr/>
          </p:nvPicPr>
          <p:blipFill>
            <a:blip r:embed="rId6" cstate="print"/>
            <a:srcRect l="-811" t="10598"/>
            <a:stretch>
              <a:fillRect/>
            </a:stretch>
          </p:blipFill>
          <p:spPr bwMode="auto">
            <a:xfrm>
              <a:off x="8191167" y="3911648"/>
              <a:ext cx="2473531" cy="2369123"/>
            </a:xfrm>
            <a:prstGeom prst="rect">
              <a:avLst/>
            </a:prstGeom>
            <a:noFill/>
          </p:spPr>
        </p:pic>
        <p:sp>
          <p:nvSpPr>
            <p:cNvPr id="12" name="TextBox 11"/>
            <p:cNvSpPr txBox="1"/>
            <p:nvPr/>
          </p:nvSpPr>
          <p:spPr>
            <a:xfrm>
              <a:off x="8191167" y="3910188"/>
              <a:ext cx="436338" cy="369332"/>
            </a:xfrm>
            <a:prstGeom prst="rect">
              <a:avLst/>
            </a:prstGeom>
            <a:noFill/>
          </p:spPr>
          <p:txBody>
            <a:bodyPr wrap="none" rtlCol="0">
              <a:spAutoFit/>
            </a:bodyPr>
            <a:lstStyle/>
            <a:p>
              <a:r>
                <a:rPr lang="en-SG" dirty="0" smtClean="0"/>
                <a:t>(c)</a:t>
              </a:r>
              <a:endParaRPr lang="en-SG" dirty="0"/>
            </a:p>
          </p:txBody>
        </p:sp>
      </p:grpSp>
    </p:spTree>
    <p:extLst>
      <p:ext uri="{BB962C8B-B14F-4D97-AF65-F5344CB8AC3E}">
        <p14:creationId xmlns:p14="http://schemas.microsoft.com/office/powerpoint/2010/main" val="742279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circular motion</a:t>
            </a:r>
            <a:endParaRPr lang="en-SG" dirty="0"/>
          </a:p>
        </p:txBody>
      </p:sp>
      <p:sp>
        <p:nvSpPr>
          <p:cNvPr id="3" name="Content Placeholder 2"/>
          <p:cNvSpPr>
            <a:spLocks noGrp="1"/>
          </p:cNvSpPr>
          <p:nvPr>
            <p:ph idx="1"/>
          </p:nvPr>
        </p:nvSpPr>
        <p:spPr/>
        <p:txBody>
          <a:bodyPr/>
          <a:lstStyle/>
          <a:p>
            <a:r>
              <a:rPr lang="en-US" dirty="0"/>
              <a:t>When a particle moves</a:t>
            </a:r>
            <a:r>
              <a:rPr lang="en-US" sz="2000" dirty="0"/>
              <a:t> </a:t>
            </a:r>
            <a:r>
              <a:rPr lang="en-US" dirty="0"/>
              <a:t>in a circle with </a:t>
            </a:r>
            <a:r>
              <a:rPr lang="en-US" dirty="0">
                <a:solidFill>
                  <a:srgbClr val="FF0000"/>
                </a:solidFill>
              </a:rPr>
              <a:t>constant</a:t>
            </a:r>
            <a:r>
              <a:rPr lang="en-US" dirty="0"/>
              <a:t> speed, the motion is called </a:t>
            </a:r>
            <a:r>
              <a:rPr lang="en-US" dirty="0">
                <a:solidFill>
                  <a:srgbClr val="FF0000"/>
                </a:solidFill>
              </a:rPr>
              <a:t>uniform circular </a:t>
            </a:r>
            <a:r>
              <a:rPr lang="en-US" dirty="0"/>
              <a:t>motion.</a:t>
            </a:r>
          </a:p>
          <a:p>
            <a:r>
              <a:rPr lang="en-US" dirty="0"/>
              <a:t>There is only the </a:t>
            </a:r>
            <a:r>
              <a:rPr lang="en-US" dirty="0">
                <a:solidFill>
                  <a:srgbClr val="FF0000"/>
                </a:solidFill>
              </a:rPr>
              <a:t>perpendicular</a:t>
            </a:r>
            <a:r>
              <a:rPr lang="en-US" dirty="0"/>
              <a:t> component of </a:t>
            </a:r>
            <a:r>
              <a:rPr lang="en-US" dirty="0" smtClean="0"/>
              <a:t>acceleration </a:t>
            </a:r>
            <a:r>
              <a:rPr lang="en-US" dirty="0"/>
              <a:t>directed inward, which is a result of the </a:t>
            </a:r>
            <a:r>
              <a:rPr lang="en-US" dirty="0">
                <a:solidFill>
                  <a:srgbClr val="FF0000"/>
                </a:solidFill>
              </a:rPr>
              <a:t>change</a:t>
            </a:r>
            <a:r>
              <a:rPr lang="en-US" dirty="0"/>
              <a:t> in direction of the particle. </a:t>
            </a:r>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35</a:t>
            </a:fld>
            <a:endParaRPr lang="en-US" dirty="0"/>
          </a:p>
        </p:txBody>
      </p:sp>
      <p:pic>
        <p:nvPicPr>
          <p:cNvPr id="5" name="Picture 4" descr="03_27_Figure"/>
          <p:cNvPicPr>
            <a:picLocks noChangeAspect="1" noChangeArrowheads="1"/>
          </p:cNvPicPr>
          <p:nvPr/>
        </p:nvPicPr>
        <p:blipFill rotWithShape="1">
          <a:blip r:embed="rId2" cstate="print"/>
          <a:srcRect l="65109" t="21869"/>
          <a:stretch/>
        </p:blipFill>
        <p:spPr bwMode="auto">
          <a:xfrm>
            <a:off x="1505851" y="3579803"/>
            <a:ext cx="3715657" cy="2540197"/>
          </a:xfrm>
          <a:prstGeom prst="rect">
            <a:avLst/>
          </a:prstGeom>
          <a:noFill/>
        </p:spPr>
      </p:pic>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712533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Centripetal acceleration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440000"/>
                <a:ext cx="5634042" cy="4680000"/>
              </a:xfrm>
            </p:spPr>
            <p:txBody>
              <a:bodyPr/>
              <a:lstStyle/>
              <a:p>
                <a:r>
                  <a:rPr lang="en-GB" dirty="0" smtClean="0"/>
                  <a:t>The angle </a:t>
                </a:r>
                <a:r>
                  <a:rPr lang="en-US" dirty="0" smtClean="0"/>
                  <a:t>∆</a:t>
                </a:r>
                <a:r>
                  <a:rPr lang="el-GR" i="1" dirty="0">
                    <a:latin typeface="Times New Roman"/>
                    <a:cs typeface="Times New Roman"/>
                  </a:rPr>
                  <a:t>ϕ</a:t>
                </a:r>
                <a:r>
                  <a:rPr lang="en-GB" dirty="0">
                    <a:latin typeface="Times New Roman"/>
                    <a:cs typeface="Times New Roman"/>
                  </a:rPr>
                  <a:t> </a:t>
                </a:r>
                <a:r>
                  <a:rPr lang="en-GB" dirty="0"/>
                  <a:t>is the </a:t>
                </a:r>
                <a:r>
                  <a:rPr lang="en-GB" dirty="0">
                    <a:solidFill>
                      <a:srgbClr val="FF0000"/>
                    </a:solidFill>
                  </a:rPr>
                  <a:t>same</a:t>
                </a:r>
                <a:r>
                  <a:rPr lang="en-GB" dirty="0"/>
                  <a:t> for </a:t>
                </a:r>
                <a:r>
                  <a:rPr lang="en-GB" dirty="0" smtClean="0">
                    <a:solidFill>
                      <a:srgbClr val="FF0000"/>
                    </a:solidFill>
                  </a:rPr>
                  <a:t>both</a:t>
                </a:r>
                <a:r>
                  <a:rPr lang="en-GB" dirty="0" smtClean="0"/>
                  <a:t> triangles because </a:t>
                </a:r>
                <a14:m>
                  <m:oMath xmlns:m="http://schemas.openxmlformats.org/officeDocument/2006/math">
                    <m:sSub>
                      <m:sSubPr>
                        <m:ctrlPr>
                          <a:rPr lang="en-SG" b="0"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SG" b="0" i="1" smtClean="0">
                                <a:latin typeface="Cambria Math" panose="02040503050406030204" pitchFamily="18" charset="0"/>
                              </a:rPr>
                              <m:t>𝑣</m:t>
                            </m:r>
                          </m:e>
                        </m:acc>
                      </m:e>
                      <m:sub>
                        <m:r>
                          <a:rPr lang="en-SG" b="0" i="1" smtClean="0">
                            <a:latin typeface="Cambria Math" panose="02040503050406030204" pitchFamily="18" charset="0"/>
                          </a:rPr>
                          <m:t>1</m:t>
                        </m:r>
                      </m:sub>
                    </m:sSub>
                  </m:oMath>
                </a14:m>
                <a:r>
                  <a:rPr lang="en-GB" dirty="0" smtClean="0"/>
                  <a:t> </a:t>
                </a:r>
                <a:r>
                  <a:rPr lang="en-US" dirty="0" smtClean="0"/>
                  <a:t>is </a:t>
                </a:r>
                <a:r>
                  <a:rPr lang="en-US" dirty="0"/>
                  <a:t>perpendicular to line OP</a:t>
                </a:r>
                <a:r>
                  <a:rPr lang="en-US" baseline="-25000" dirty="0"/>
                  <a:t>1</a:t>
                </a:r>
                <a:r>
                  <a:rPr lang="en-GB" dirty="0"/>
                  <a:t> </a:t>
                </a:r>
                <a:r>
                  <a:rPr lang="en-GB" dirty="0" smtClean="0"/>
                  <a:t>while </a:t>
                </a:r>
                <a14:m>
                  <m:oMath xmlns:m="http://schemas.openxmlformats.org/officeDocument/2006/math">
                    <m:sSub>
                      <m:sSubPr>
                        <m:ctrlPr>
                          <a:rPr lang="en-SG" i="1">
                            <a:latin typeface="Cambria Math" panose="02040503050406030204" pitchFamily="18" charset="0"/>
                          </a:rPr>
                        </m:ctrlPr>
                      </m:sSubPr>
                      <m:e>
                        <m:acc>
                          <m:accPr>
                            <m:chr m:val="⃗"/>
                            <m:ctrlPr>
                              <a:rPr lang="en-GB" i="1">
                                <a:latin typeface="Cambria Math" panose="02040503050406030204" pitchFamily="18" charset="0"/>
                              </a:rPr>
                            </m:ctrlPr>
                          </m:accPr>
                          <m:e>
                            <m:r>
                              <a:rPr lang="en-SG" i="1">
                                <a:latin typeface="Cambria Math" panose="02040503050406030204" pitchFamily="18" charset="0"/>
                              </a:rPr>
                              <m:t>𝑣</m:t>
                            </m:r>
                          </m:e>
                        </m:acc>
                      </m:e>
                      <m:sub>
                        <m:r>
                          <a:rPr lang="en-SG" b="0" i="1" smtClean="0">
                            <a:latin typeface="Cambria Math" panose="02040503050406030204" pitchFamily="18" charset="0"/>
                          </a:rPr>
                          <m:t>2</m:t>
                        </m:r>
                      </m:sub>
                    </m:sSub>
                  </m:oMath>
                </a14:m>
                <a:r>
                  <a:rPr lang="en-US" dirty="0" smtClean="0"/>
                  <a:t> </a:t>
                </a:r>
                <a:r>
                  <a:rPr lang="en-US" dirty="0"/>
                  <a:t>is perpendicular to line OP</a:t>
                </a:r>
                <a:r>
                  <a:rPr lang="en-US" baseline="-25000" dirty="0"/>
                  <a:t>2</a:t>
                </a:r>
                <a:r>
                  <a:rPr lang="en-US" dirty="0"/>
                  <a:t>. </a:t>
                </a:r>
              </a:p>
              <a:p>
                <a:r>
                  <a:rPr lang="en-US" dirty="0" smtClean="0"/>
                  <a:t>Since </a:t>
                </a:r>
                <a:r>
                  <a:rPr lang="en-US" dirty="0"/>
                  <a:t>the two triangles are </a:t>
                </a:r>
                <a:r>
                  <a:rPr lang="en-US" dirty="0" smtClean="0"/>
                  <a:t>similar,</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SG"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SG" b="0" i="1" smtClean="0">
                                      <a:latin typeface="Cambria Math" panose="02040503050406030204" pitchFamily="18" charset="0"/>
                                    </a:rPr>
                                    <m:t>𝑣</m:t>
                                  </m:r>
                                </m:e>
                              </m:acc>
                            </m:e>
                            <m:sub>
                              <m:r>
                                <a:rPr lang="en-SG" b="0" i="1" smtClean="0">
                                  <a:latin typeface="Cambria Math" panose="02040503050406030204" pitchFamily="18" charset="0"/>
                                </a:rPr>
                                <m:t>1</m:t>
                              </m:r>
                            </m:sub>
                          </m:sSub>
                        </m:e>
                      </m:d>
                      <m:r>
                        <a:rPr lang="en-SG"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SG" i="1">
                                  <a:latin typeface="Cambria Math" panose="02040503050406030204" pitchFamily="18" charset="0"/>
                                </a:rPr>
                              </m:ctrlPr>
                            </m:sSubPr>
                            <m:e>
                              <m:acc>
                                <m:accPr>
                                  <m:chr m:val="⃗"/>
                                  <m:ctrlPr>
                                    <a:rPr lang="en-US" i="1">
                                      <a:latin typeface="Cambria Math" panose="02040503050406030204" pitchFamily="18" charset="0"/>
                                    </a:rPr>
                                  </m:ctrlPr>
                                </m:accPr>
                                <m:e>
                                  <m:r>
                                    <a:rPr lang="en-SG" i="1">
                                      <a:latin typeface="Cambria Math" panose="02040503050406030204" pitchFamily="18" charset="0"/>
                                    </a:rPr>
                                    <m:t>𝑣</m:t>
                                  </m:r>
                                </m:e>
                              </m:acc>
                            </m:e>
                            <m:sub>
                              <m:r>
                                <a:rPr lang="en-SG" b="0" i="1" smtClean="0">
                                  <a:latin typeface="Cambria Math" panose="02040503050406030204" pitchFamily="18" charset="0"/>
                                </a:rPr>
                                <m:t>2</m:t>
                              </m:r>
                            </m:sub>
                          </m:sSub>
                        </m:e>
                      </m:d>
                      <m:r>
                        <a:rPr lang="en-SG" b="0" i="1" smtClean="0">
                          <a:latin typeface="Cambria Math" panose="02040503050406030204" pitchFamily="18" charset="0"/>
                        </a:rPr>
                        <m:t>=</m:t>
                      </m:r>
                      <m:r>
                        <a:rPr lang="en-SG" b="0" i="1" smtClean="0">
                          <a:latin typeface="Cambria Math" panose="02040503050406030204" pitchFamily="18" charset="0"/>
                        </a:rPr>
                        <m:t>𝑣</m:t>
                      </m:r>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f>
                        <m:fPr>
                          <m:ctrlPr>
                            <a:rPr lang="en-SG" b="0" i="1" smtClean="0">
                              <a:latin typeface="Cambria Math" panose="02040503050406030204" pitchFamily="18" charset="0"/>
                            </a:rPr>
                          </m:ctrlPr>
                        </m:fPr>
                        <m:num>
                          <m:d>
                            <m:dPr>
                              <m:begChr m:val="|"/>
                              <m:endChr m:val="|"/>
                              <m:ctrlPr>
                                <a:rPr lang="en-US" i="1">
                                  <a:latin typeface="Cambria Math" panose="02040503050406030204" pitchFamily="18" charset="0"/>
                                </a:rPr>
                              </m:ctrlPr>
                            </m:dPr>
                            <m:e>
                              <m:r>
                                <m:rPr>
                                  <m:sty m:val="p"/>
                                </m:rPr>
                                <a:rPr lang="en-SG" b="0" i="0" smtClean="0">
                                  <a:latin typeface="Cambria Math" panose="02040503050406030204" pitchFamily="18" charset="0"/>
                                </a:rPr>
                                <m:t>Δ</m:t>
                              </m:r>
                              <m:acc>
                                <m:accPr>
                                  <m:chr m:val="⃗"/>
                                  <m:ctrlPr>
                                    <a:rPr lang="en-SG" b="0" i="1" smtClean="0">
                                      <a:latin typeface="Cambria Math" panose="02040503050406030204" pitchFamily="18" charset="0"/>
                                    </a:rPr>
                                  </m:ctrlPr>
                                </m:accPr>
                                <m:e>
                                  <m:r>
                                    <a:rPr lang="en-SG" b="0" i="1" smtClean="0">
                                      <a:latin typeface="Cambria Math" panose="02040503050406030204" pitchFamily="18" charset="0"/>
                                    </a:rPr>
                                    <m:t>𝑣</m:t>
                                  </m:r>
                                </m:e>
                              </m:acc>
                            </m:e>
                          </m:d>
                        </m:num>
                        <m:den>
                          <m:r>
                            <a:rPr lang="en-SG" b="0" i="1" smtClean="0">
                              <a:latin typeface="Cambria Math" panose="02040503050406030204" pitchFamily="18" charset="0"/>
                            </a:rPr>
                            <m:t>𝑣</m:t>
                          </m:r>
                        </m:den>
                      </m:f>
                      <m:r>
                        <a:rPr lang="en-SG" b="0" i="1" smtClean="0">
                          <a:latin typeface="Cambria Math" panose="02040503050406030204" pitchFamily="18" charset="0"/>
                        </a:rPr>
                        <m:t>=</m:t>
                      </m:r>
                      <m:f>
                        <m:fPr>
                          <m:ctrlPr>
                            <a:rPr lang="en-SG" b="0" i="1" smtClean="0">
                              <a:latin typeface="Cambria Math" panose="02040503050406030204" pitchFamily="18" charset="0"/>
                            </a:rPr>
                          </m:ctrlPr>
                        </m:fPr>
                        <m:num>
                          <m:r>
                            <m:rPr>
                              <m:sty m:val="p"/>
                            </m:rPr>
                            <a:rPr lang="en-SG" b="0" i="0" smtClean="0">
                              <a:latin typeface="Cambria Math" panose="02040503050406030204" pitchFamily="18" charset="0"/>
                            </a:rPr>
                            <m:t>Δ</m:t>
                          </m:r>
                          <m:r>
                            <a:rPr lang="en-SG" b="0" i="1" smtClean="0">
                              <a:latin typeface="Cambria Math" panose="02040503050406030204" pitchFamily="18" charset="0"/>
                            </a:rPr>
                            <m:t>𝑠</m:t>
                          </m:r>
                        </m:num>
                        <m:den>
                          <m:r>
                            <a:rPr lang="en-SG" b="0" i="1" smtClean="0">
                              <a:latin typeface="Cambria Math" panose="02040503050406030204" pitchFamily="18" charset="0"/>
                            </a:rPr>
                            <m:t>𝑅</m:t>
                          </m:r>
                        </m:den>
                      </m:f>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m:rPr>
                              <m:sty m:val="p"/>
                            </m:rPr>
                            <a:rPr lang="en-SG">
                              <a:latin typeface="Cambria Math" panose="02040503050406030204" pitchFamily="18" charset="0"/>
                            </a:rPr>
                            <m:t>Δ</m:t>
                          </m:r>
                          <m:acc>
                            <m:accPr>
                              <m:chr m:val="⃗"/>
                              <m:ctrlPr>
                                <a:rPr lang="en-SG" i="1">
                                  <a:latin typeface="Cambria Math" panose="02040503050406030204" pitchFamily="18" charset="0"/>
                                </a:rPr>
                              </m:ctrlPr>
                            </m:accPr>
                            <m:e>
                              <m:r>
                                <a:rPr lang="en-SG" i="1">
                                  <a:latin typeface="Cambria Math" panose="02040503050406030204" pitchFamily="18" charset="0"/>
                                </a:rPr>
                                <m:t>𝑣</m:t>
                              </m:r>
                            </m:e>
                          </m:acc>
                        </m:e>
                      </m:d>
                      <m:r>
                        <a:rPr lang="en-SG" b="0" i="1" smtClean="0">
                          <a:latin typeface="Cambria Math" panose="02040503050406030204" pitchFamily="18" charset="0"/>
                        </a:rPr>
                        <m:t>=</m:t>
                      </m:r>
                      <m:r>
                        <a:rPr lang="en-SG" b="0" i="1" smtClean="0">
                          <a:latin typeface="Cambria Math" panose="02040503050406030204" pitchFamily="18" charset="0"/>
                        </a:rPr>
                        <m:t>𝑣</m:t>
                      </m:r>
                      <m:f>
                        <m:fPr>
                          <m:ctrlPr>
                            <a:rPr lang="en-SG" i="1">
                              <a:latin typeface="Cambria Math" panose="02040503050406030204" pitchFamily="18" charset="0"/>
                            </a:rPr>
                          </m:ctrlPr>
                        </m:fPr>
                        <m:num>
                          <m:r>
                            <m:rPr>
                              <m:sty m:val="p"/>
                            </m:rPr>
                            <a:rPr lang="en-SG">
                              <a:latin typeface="Cambria Math" panose="02040503050406030204" pitchFamily="18" charset="0"/>
                            </a:rPr>
                            <m:t>Δ</m:t>
                          </m:r>
                          <m:r>
                            <a:rPr lang="en-SG" i="1">
                              <a:latin typeface="Cambria Math" panose="02040503050406030204" pitchFamily="18" charset="0"/>
                            </a:rPr>
                            <m:t>𝑠</m:t>
                          </m:r>
                        </m:num>
                        <m:den>
                          <m:r>
                            <a:rPr lang="en-SG" i="1">
                              <a:latin typeface="Cambria Math" panose="02040503050406030204" pitchFamily="18" charset="0"/>
                            </a:rPr>
                            <m:t>𝑅</m:t>
                          </m:r>
                        </m:den>
                      </m:f>
                    </m:oMath>
                  </m:oMathPara>
                </a14:m>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440000"/>
                <a:ext cx="5634042" cy="4680000"/>
              </a:xfrm>
              <a:blipFill>
                <a:blip r:embed="rId2"/>
                <a:stretch>
                  <a:fillRect l="-3030" t="-1042" r="-3463"/>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36</a:t>
            </a:fld>
            <a:endParaRPr lang="en-US" dirty="0"/>
          </a:p>
        </p:txBody>
      </p:sp>
      <p:pic>
        <p:nvPicPr>
          <p:cNvPr id="6" name="Picture 7" descr="03_28_Figure"/>
          <p:cNvPicPr>
            <a:picLocks noChangeAspect="1" noChangeArrowheads="1"/>
          </p:cNvPicPr>
          <p:nvPr/>
        </p:nvPicPr>
        <p:blipFill>
          <a:blip r:embed="rId3" cstate="print"/>
          <a:srcRect l="1312" b="36108"/>
          <a:stretch>
            <a:fillRect/>
          </a:stretch>
        </p:blipFill>
        <p:spPr bwMode="auto">
          <a:xfrm>
            <a:off x="7472919" y="1440000"/>
            <a:ext cx="2997967" cy="5023261"/>
          </a:xfrm>
          <a:prstGeom prst="rect">
            <a:avLst/>
          </a:prstGeom>
          <a:noFill/>
        </p:spPr>
      </p:pic>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313722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03_28_Figure"/>
          <p:cNvPicPr>
            <a:picLocks noChangeAspect="1" noChangeArrowheads="1"/>
          </p:cNvPicPr>
          <p:nvPr/>
        </p:nvPicPr>
        <p:blipFill>
          <a:blip r:embed="rId2" cstate="print"/>
          <a:srcRect l="1312" b="36108"/>
          <a:stretch>
            <a:fillRect/>
          </a:stretch>
        </p:blipFill>
        <p:spPr bwMode="auto">
          <a:xfrm>
            <a:off x="8423399" y="1301771"/>
            <a:ext cx="3233557" cy="5418006"/>
          </a:xfrm>
          <a:prstGeom prst="rect">
            <a:avLst/>
          </a:prstGeom>
          <a:noFill/>
        </p:spPr>
      </p:pic>
      <p:sp>
        <p:nvSpPr>
          <p:cNvPr id="2" name="Title 1"/>
          <p:cNvSpPr>
            <a:spLocks noGrp="1"/>
          </p:cNvSpPr>
          <p:nvPr>
            <p:ph type="title"/>
          </p:nvPr>
        </p:nvSpPr>
        <p:spPr/>
        <p:txBody>
          <a:bodyPr/>
          <a:lstStyle/>
          <a:p>
            <a:r>
              <a:rPr lang="en-US" dirty="0"/>
              <a:t>Centripetal acceleration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440000"/>
                <a:ext cx="6738915" cy="4680000"/>
              </a:xfrm>
            </p:spPr>
            <p:txBody>
              <a:bodyPr/>
              <a:lstStyle/>
              <a:p>
                <a:pPr>
                  <a:lnSpc>
                    <a:spcPct val="110000"/>
                  </a:lnSpc>
                </a:pPr>
                <a:r>
                  <a:rPr lang="en-US" dirty="0" smtClean="0"/>
                  <a:t>The magnitude of the average acceleration is</a:t>
                </a:r>
                <a:endParaRPr lang="en-US"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𝑎</m:t>
                          </m:r>
                        </m:e>
                        <m:sub>
                          <m:r>
                            <a:rPr lang="en-SG" b="0" i="1" smtClean="0">
                              <a:latin typeface="Cambria Math" panose="02040503050406030204" pitchFamily="18" charset="0"/>
                            </a:rPr>
                            <m:t>𝑎𝑣</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d>
                            <m:dPr>
                              <m:begChr m:val="|"/>
                              <m:endChr m:val="|"/>
                              <m:ctrlPr>
                                <a:rPr lang="en-US" i="1">
                                  <a:latin typeface="Cambria Math" panose="02040503050406030204" pitchFamily="18" charset="0"/>
                                </a:rPr>
                              </m:ctrlPr>
                            </m:dPr>
                            <m:e>
                              <m:r>
                                <m:rPr>
                                  <m:sty m:val="p"/>
                                </m:rPr>
                                <a:rPr lang="en-SG">
                                  <a:latin typeface="Cambria Math" panose="02040503050406030204" pitchFamily="18" charset="0"/>
                                </a:rPr>
                                <m:t>Δ</m:t>
                              </m:r>
                              <m:acc>
                                <m:accPr>
                                  <m:chr m:val="⃗"/>
                                  <m:ctrlPr>
                                    <a:rPr lang="en-SG" i="1">
                                      <a:latin typeface="Cambria Math" panose="02040503050406030204" pitchFamily="18" charset="0"/>
                                    </a:rPr>
                                  </m:ctrlPr>
                                </m:accPr>
                                <m:e>
                                  <m:r>
                                    <a:rPr lang="en-SG" i="1">
                                      <a:latin typeface="Cambria Math" panose="02040503050406030204" pitchFamily="18" charset="0"/>
                                    </a:rPr>
                                    <m:t>𝑣</m:t>
                                  </m:r>
                                </m:e>
                              </m:acc>
                            </m:e>
                          </m:d>
                        </m:num>
                        <m:den>
                          <m:r>
                            <m:rPr>
                              <m:sty m:val="p"/>
                            </m:rPr>
                            <a:rPr lang="en-SG" b="0" i="0" smtClean="0">
                              <a:latin typeface="Cambria Math" panose="02040503050406030204" pitchFamily="18" charset="0"/>
                            </a:rPr>
                            <m:t>Δ</m:t>
                          </m:r>
                          <m:r>
                            <a:rPr lang="en-SG" b="0" i="1" smtClean="0">
                              <a:latin typeface="Cambria Math" panose="02040503050406030204" pitchFamily="18" charset="0"/>
                            </a:rPr>
                            <m:t>𝑡</m:t>
                          </m:r>
                        </m:den>
                      </m:f>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𝑣</m:t>
                          </m:r>
                          <m:r>
                            <m:rPr>
                              <m:sty m:val="p"/>
                            </m:rPr>
                            <a:rPr lang="en-SG" b="0" i="0" smtClean="0">
                              <a:latin typeface="Cambria Math" panose="02040503050406030204" pitchFamily="18" charset="0"/>
                            </a:rPr>
                            <m:t>Δ</m:t>
                          </m:r>
                          <m:r>
                            <a:rPr lang="en-SG" b="0" i="1" smtClean="0">
                              <a:latin typeface="Cambria Math" panose="02040503050406030204" pitchFamily="18" charset="0"/>
                            </a:rPr>
                            <m:t>𝑠</m:t>
                          </m:r>
                        </m:num>
                        <m:den>
                          <m:r>
                            <a:rPr lang="en-SG" b="0" i="1" smtClean="0">
                              <a:latin typeface="Cambria Math" panose="02040503050406030204" pitchFamily="18" charset="0"/>
                            </a:rPr>
                            <m:t>𝑅</m:t>
                          </m:r>
                          <m:r>
                            <m:rPr>
                              <m:sty m:val="p"/>
                            </m:rPr>
                            <a:rPr lang="en-SG" b="0" i="0" smtClean="0">
                              <a:latin typeface="Cambria Math" panose="02040503050406030204" pitchFamily="18" charset="0"/>
                            </a:rPr>
                            <m:t>Δ</m:t>
                          </m:r>
                          <m:r>
                            <a:rPr lang="en-SG" b="0" i="1" smtClean="0">
                              <a:latin typeface="Cambria Math" panose="02040503050406030204" pitchFamily="18" charset="0"/>
                            </a:rPr>
                            <m:t>𝑡</m:t>
                          </m:r>
                        </m:den>
                      </m:f>
                    </m:oMath>
                  </m:oMathPara>
                </a14:m>
                <a:endParaRPr lang="en-GB" dirty="0"/>
              </a:p>
              <a:p>
                <a:pPr>
                  <a:lnSpc>
                    <a:spcPct val="110000"/>
                  </a:lnSpc>
                </a:pPr>
                <a:r>
                  <a:rPr lang="en-US" dirty="0" smtClean="0"/>
                  <a:t>The </a:t>
                </a:r>
                <a:r>
                  <a:rPr lang="en-US" dirty="0"/>
                  <a:t>magnitude of the instantaneous </a:t>
                </a:r>
                <a:r>
                  <a:rPr lang="en-US" dirty="0" smtClean="0"/>
                  <a:t>acceleration </a:t>
                </a:r>
                <a:r>
                  <a:rPr lang="en-US" dirty="0"/>
                  <a:t>is</a:t>
                </a:r>
              </a:p>
              <a:p>
                <a:pPr marL="0" indent="0">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𝑎</m:t>
                          </m:r>
                        </m:e>
                        <m:sub>
                          <m:r>
                            <a:rPr lang="en-SG" b="0" i="1" smtClean="0">
                              <a:latin typeface="Cambria Math" panose="02040503050406030204" pitchFamily="18" charset="0"/>
                            </a:rPr>
                            <m:t>𝑟𝑎𝑑</m:t>
                          </m:r>
                        </m:sub>
                      </m:sSub>
                      <m:r>
                        <a:rPr lang="en-SG" b="0" i="1" smtClean="0">
                          <a:latin typeface="Cambria Math" panose="02040503050406030204" pitchFamily="18" charset="0"/>
                        </a:rPr>
                        <m:t>=</m:t>
                      </m:r>
                      <m:func>
                        <m:funcPr>
                          <m:ctrlPr>
                            <a:rPr lang="en-SG" b="0" i="1" smtClean="0">
                              <a:latin typeface="Cambria Math" panose="02040503050406030204" pitchFamily="18" charset="0"/>
                            </a:rPr>
                          </m:ctrlPr>
                        </m:funcPr>
                        <m:fName>
                          <m:limLow>
                            <m:limLowPr>
                              <m:ctrlPr>
                                <a:rPr lang="en-SG" b="0" i="1" smtClean="0">
                                  <a:latin typeface="Cambria Math" panose="02040503050406030204" pitchFamily="18" charset="0"/>
                                </a:rPr>
                              </m:ctrlPr>
                            </m:limLowPr>
                            <m:e>
                              <m:r>
                                <m:rPr>
                                  <m:sty m:val="p"/>
                                </m:rPr>
                                <a:rPr lang="en-SG" b="0" i="0" smtClean="0">
                                  <a:latin typeface="Cambria Math" panose="02040503050406030204" pitchFamily="18" charset="0"/>
                                </a:rPr>
                                <m:t>lim</m:t>
                              </m:r>
                            </m:e>
                            <m:lim>
                              <m:r>
                                <m:rPr>
                                  <m:sty m:val="p"/>
                                </m:rPr>
                                <a:rPr lang="en-SG" b="0" i="0" smtClean="0">
                                  <a:latin typeface="Cambria Math" panose="02040503050406030204" pitchFamily="18" charset="0"/>
                                </a:rPr>
                                <m:t>Δ</m:t>
                              </m:r>
                              <m:r>
                                <a:rPr lang="en-SG" b="0" i="1" smtClean="0">
                                  <a:latin typeface="Cambria Math" panose="02040503050406030204" pitchFamily="18" charset="0"/>
                                </a:rPr>
                                <m:t>𝑡</m:t>
                              </m:r>
                              <m:r>
                                <a:rPr lang="en-SG" b="0" i="1" smtClean="0">
                                  <a:latin typeface="Cambria Math" panose="02040503050406030204" pitchFamily="18" charset="0"/>
                                </a:rPr>
                                <m:t>→0</m:t>
                              </m:r>
                            </m:lim>
                          </m:limLow>
                        </m:fName>
                        <m:e>
                          <m:f>
                            <m:fPr>
                              <m:ctrlPr>
                                <a:rPr lang="en-SG" i="1">
                                  <a:latin typeface="Cambria Math" panose="02040503050406030204" pitchFamily="18" charset="0"/>
                                </a:rPr>
                              </m:ctrlPr>
                            </m:fPr>
                            <m:num>
                              <m:d>
                                <m:dPr>
                                  <m:begChr m:val="|"/>
                                  <m:endChr m:val="|"/>
                                  <m:ctrlPr>
                                    <a:rPr lang="en-US" i="1">
                                      <a:latin typeface="Cambria Math" panose="02040503050406030204" pitchFamily="18" charset="0"/>
                                    </a:rPr>
                                  </m:ctrlPr>
                                </m:dPr>
                                <m:e>
                                  <m:r>
                                    <m:rPr>
                                      <m:sty m:val="p"/>
                                    </m:rPr>
                                    <a:rPr lang="en-SG">
                                      <a:latin typeface="Cambria Math" panose="02040503050406030204" pitchFamily="18" charset="0"/>
                                    </a:rPr>
                                    <m:t>Δ</m:t>
                                  </m:r>
                                  <m:acc>
                                    <m:accPr>
                                      <m:chr m:val="⃗"/>
                                      <m:ctrlPr>
                                        <a:rPr lang="en-SG" i="1">
                                          <a:latin typeface="Cambria Math" panose="02040503050406030204" pitchFamily="18" charset="0"/>
                                        </a:rPr>
                                      </m:ctrlPr>
                                    </m:accPr>
                                    <m:e>
                                      <m:r>
                                        <a:rPr lang="en-SG" i="1">
                                          <a:latin typeface="Cambria Math" panose="02040503050406030204" pitchFamily="18" charset="0"/>
                                        </a:rPr>
                                        <m:t>𝑣</m:t>
                                      </m:r>
                                    </m:e>
                                  </m:acc>
                                </m:e>
                              </m:d>
                            </m:num>
                            <m:den>
                              <m:r>
                                <m:rPr>
                                  <m:sty m:val="p"/>
                                </m:rPr>
                                <a:rPr lang="en-SG">
                                  <a:latin typeface="Cambria Math" panose="02040503050406030204" pitchFamily="18" charset="0"/>
                                </a:rPr>
                                <m:t>Δ</m:t>
                              </m:r>
                              <m:r>
                                <a:rPr lang="en-SG" i="1">
                                  <a:latin typeface="Cambria Math" panose="02040503050406030204" pitchFamily="18" charset="0"/>
                                </a:rPr>
                                <m:t>𝑡</m:t>
                              </m:r>
                            </m:den>
                          </m:f>
                        </m:e>
                      </m:func>
                      <m:r>
                        <a:rPr lang="en-SG" b="0" i="1" smtClean="0">
                          <a:latin typeface="Cambria Math" panose="02040503050406030204" pitchFamily="18" charset="0"/>
                        </a:rPr>
                        <m:t>=</m:t>
                      </m:r>
                      <m:func>
                        <m:funcPr>
                          <m:ctrlPr>
                            <a:rPr lang="en-SG" i="1">
                              <a:latin typeface="Cambria Math" panose="02040503050406030204" pitchFamily="18" charset="0"/>
                            </a:rPr>
                          </m:ctrlPr>
                        </m:funcPr>
                        <m:fName>
                          <m:limLow>
                            <m:limLowPr>
                              <m:ctrlPr>
                                <a:rPr lang="en-SG" i="1">
                                  <a:latin typeface="Cambria Math" panose="02040503050406030204" pitchFamily="18" charset="0"/>
                                </a:rPr>
                              </m:ctrlPr>
                            </m:limLowPr>
                            <m:e>
                              <m:r>
                                <m:rPr>
                                  <m:sty m:val="p"/>
                                </m:rPr>
                                <a:rPr lang="en-SG">
                                  <a:latin typeface="Cambria Math" panose="02040503050406030204" pitchFamily="18" charset="0"/>
                                </a:rPr>
                                <m:t>lim</m:t>
                              </m:r>
                            </m:e>
                            <m:lim>
                              <m:r>
                                <m:rPr>
                                  <m:sty m:val="p"/>
                                </m:rPr>
                                <a:rPr lang="en-SG">
                                  <a:latin typeface="Cambria Math" panose="02040503050406030204" pitchFamily="18" charset="0"/>
                                </a:rPr>
                                <m:t>Δ</m:t>
                              </m:r>
                              <m:r>
                                <a:rPr lang="en-SG" i="1">
                                  <a:latin typeface="Cambria Math" panose="02040503050406030204" pitchFamily="18" charset="0"/>
                                </a:rPr>
                                <m:t>𝑡</m:t>
                              </m:r>
                              <m:r>
                                <a:rPr lang="en-SG" i="1">
                                  <a:latin typeface="Cambria Math" panose="02040503050406030204" pitchFamily="18" charset="0"/>
                                </a:rPr>
                                <m:t>→0</m:t>
                              </m:r>
                            </m:lim>
                          </m:limLow>
                        </m:fName>
                        <m:e>
                          <m:f>
                            <m:fPr>
                              <m:ctrlPr>
                                <a:rPr lang="en-SG" i="1">
                                  <a:latin typeface="Cambria Math" panose="02040503050406030204" pitchFamily="18" charset="0"/>
                                </a:rPr>
                              </m:ctrlPr>
                            </m:fPr>
                            <m:num>
                              <m:r>
                                <a:rPr lang="en-SG" i="1">
                                  <a:latin typeface="Cambria Math" panose="02040503050406030204" pitchFamily="18" charset="0"/>
                                </a:rPr>
                                <m:t>𝑣</m:t>
                              </m:r>
                              <m:r>
                                <m:rPr>
                                  <m:sty m:val="p"/>
                                </m:rPr>
                                <a:rPr lang="en-SG">
                                  <a:latin typeface="Cambria Math" panose="02040503050406030204" pitchFamily="18" charset="0"/>
                                </a:rPr>
                                <m:t>Δ</m:t>
                              </m:r>
                              <m:r>
                                <a:rPr lang="en-SG" i="1">
                                  <a:latin typeface="Cambria Math" panose="02040503050406030204" pitchFamily="18" charset="0"/>
                                </a:rPr>
                                <m:t>𝑠</m:t>
                              </m:r>
                            </m:num>
                            <m:den>
                              <m:r>
                                <a:rPr lang="en-SG" i="1">
                                  <a:latin typeface="Cambria Math" panose="02040503050406030204" pitchFamily="18" charset="0"/>
                                </a:rPr>
                                <m:t>𝑅</m:t>
                              </m:r>
                              <m:r>
                                <m:rPr>
                                  <m:sty m:val="p"/>
                                </m:rPr>
                                <a:rPr lang="en-SG">
                                  <a:latin typeface="Cambria Math" panose="02040503050406030204" pitchFamily="18" charset="0"/>
                                </a:rPr>
                                <m:t>Δ</m:t>
                              </m:r>
                              <m:r>
                                <a:rPr lang="en-SG" i="1">
                                  <a:latin typeface="Cambria Math" panose="02040503050406030204" pitchFamily="18" charset="0"/>
                                </a:rPr>
                                <m:t>𝑡</m:t>
                              </m:r>
                            </m:den>
                          </m:f>
                        </m:e>
                      </m:func>
                    </m:oMath>
                  </m:oMathPara>
                </a14:m>
                <a:endParaRPr lang="en-SG" dirty="0" smtClean="0"/>
              </a:p>
              <a:p>
                <a:pPr marL="0"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𝑣</m:t>
                          </m:r>
                        </m:num>
                        <m:den>
                          <m:r>
                            <a:rPr lang="en-SG" b="0" i="1" smtClean="0">
                              <a:latin typeface="Cambria Math" panose="02040503050406030204" pitchFamily="18" charset="0"/>
                            </a:rPr>
                            <m:t>𝑅</m:t>
                          </m:r>
                        </m:den>
                      </m:f>
                      <m:func>
                        <m:funcPr>
                          <m:ctrlPr>
                            <a:rPr lang="en-SG" i="1">
                              <a:latin typeface="Cambria Math" panose="02040503050406030204" pitchFamily="18" charset="0"/>
                            </a:rPr>
                          </m:ctrlPr>
                        </m:funcPr>
                        <m:fName>
                          <m:limLow>
                            <m:limLowPr>
                              <m:ctrlPr>
                                <a:rPr lang="en-SG" i="1">
                                  <a:latin typeface="Cambria Math" panose="02040503050406030204" pitchFamily="18" charset="0"/>
                                </a:rPr>
                              </m:ctrlPr>
                            </m:limLowPr>
                            <m:e>
                              <m:r>
                                <m:rPr>
                                  <m:sty m:val="p"/>
                                </m:rPr>
                                <a:rPr lang="en-SG">
                                  <a:latin typeface="Cambria Math" panose="02040503050406030204" pitchFamily="18" charset="0"/>
                                </a:rPr>
                                <m:t>lim</m:t>
                              </m:r>
                            </m:e>
                            <m:lim>
                              <m:r>
                                <m:rPr>
                                  <m:sty m:val="p"/>
                                </m:rPr>
                                <a:rPr lang="en-SG">
                                  <a:latin typeface="Cambria Math" panose="02040503050406030204" pitchFamily="18" charset="0"/>
                                </a:rPr>
                                <m:t>Δ</m:t>
                              </m:r>
                              <m:r>
                                <a:rPr lang="en-SG" i="1">
                                  <a:latin typeface="Cambria Math" panose="02040503050406030204" pitchFamily="18" charset="0"/>
                                </a:rPr>
                                <m:t>𝑡</m:t>
                              </m:r>
                              <m:r>
                                <a:rPr lang="en-SG" i="1">
                                  <a:latin typeface="Cambria Math" panose="02040503050406030204" pitchFamily="18" charset="0"/>
                                </a:rPr>
                                <m:t>→0</m:t>
                              </m:r>
                            </m:lim>
                          </m:limLow>
                        </m:fName>
                        <m:e>
                          <m:f>
                            <m:fPr>
                              <m:ctrlPr>
                                <a:rPr lang="en-SG" i="1">
                                  <a:latin typeface="Cambria Math" panose="02040503050406030204" pitchFamily="18" charset="0"/>
                                </a:rPr>
                              </m:ctrlPr>
                            </m:fPr>
                            <m:num>
                              <m:r>
                                <m:rPr>
                                  <m:sty m:val="p"/>
                                </m:rPr>
                                <a:rPr lang="en-SG">
                                  <a:latin typeface="Cambria Math" panose="02040503050406030204" pitchFamily="18" charset="0"/>
                                </a:rPr>
                                <m:t>Δ</m:t>
                              </m:r>
                              <m:r>
                                <a:rPr lang="en-SG" i="1">
                                  <a:latin typeface="Cambria Math" panose="02040503050406030204" pitchFamily="18" charset="0"/>
                                </a:rPr>
                                <m:t>𝑠</m:t>
                              </m:r>
                            </m:num>
                            <m:den>
                              <m:r>
                                <m:rPr>
                                  <m:sty m:val="p"/>
                                </m:rPr>
                                <a:rPr lang="en-SG">
                                  <a:latin typeface="Cambria Math" panose="02040503050406030204" pitchFamily="18" charset="0"/>
                                </a:rPr>
                                <m:t>Δ</m:t>
                              </m:r>
                              <m:r>
                                <a:rPr lang="en-SG" i="1">
                                  <a:latin typeface="Cambria Math" panose="02040503050406030204" pitchFamily="18" charset="0"/>
                                </a:rPr>
                                <m:t>𝑡</m:t>
                              </m:r>
                            </m:den>
                          </m:f>
                        </m:e>
                      </m:func>
                      <m:r>
                        <a:rPr lang="en-SG" b="0" i="1" smtClean="0">
                          <a:latin typeface="Cambria Math" panose="02040503050406030204" pitchFamily="18" charset="0"/>
                        </a:rPr>
                        <m:t>=</m:t>
                      </m:r>
                      <m:f>
                        <m:fPr>
                          <m:ctrlPr>
                            <a:rPr lang="en-SG" b="0" i="1" smtClean="0">
                              <a:latin typeface="Cambria Math" panose="02040503050406030204" pitchFamily="18" charset="0"/>
                            </a:rPr>
                          </m:ctrlPr>
                        </m:fPr>
                        <m:num>
                          <m:sSup>
                            <m:sSupPr>
                              <m:ctrlPr>
                                <a:rPr lang="en-SG" b="0" i="1" smtClean="0">
                                  <a:latin typeface="Cambria Math" panose="02040503050406030204" pitchFamily="18" charset="0"/>
                                </a:rPr>
                              </m:ctrlPr>
                            </m:sSupPr>
                            <m:e>
                              <m:r>
                                <a:rPr lang="en-SG" b="0" i="1" smtClean="0">
                                  <a:latin typeface="Cambria Math" panose="02040503050406030204" pitchFamily="18" charset="0"/>
                                </a:rPr>
                                <m:t>𝑣</m:t>
                              </m:r>
                            </m:e>
                            <m:sup>
                              <m:r>
                                <a:rPr lang="en-SG" b="0" i="1" smtClean="0">
                                  <a:latin typeface="Cambria Math" panose="02040503050406030204" pitchFamily="18" charset="0"/>
                                </a:rPr>
                                <m:t>2</m:t>
                              </m:r>
                            </m:sup>
                          </m:sSup>
                        </m:num>
                        <m:den>
                          <m:r>
                            <a:rPr lang="en-SG" b="0" i="1" smtClean="0">
                              <a:latin typeface="Cambria Math" panose="02040503050406030204" pitchFamily="18" charset="0"/>
                            </a:rPr>
                            <m:t>𝑅</m:t>
                          </m:r>
                        </m:den>
                      </m:f>
                    </m:oMath>
                  </m:oMathPara>
                </a14:m>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440000"/>
                <a:ext cx="6738915" cy="4680000"/>
              </a:xfrm>
              <a:blipFill>
                <a:blip r:embed="rId3"/>
                <a:stretch>
                  <a:fillRect l="-2534" t="-78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37</a:t>
            </a:fld>
            <a:endParaRPr lang="en-US" dirty="0"/>
          </a:p>
        </p:txBody>
      </p:sp>
      <p:sp>
        <p:nvSpPr>
          <p:cNvPr id="8" name="Footer Placeholder 7"/>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4871591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eriod of revolution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10000"/>
                  </a:lnSpc>
                </a:pPr>
                <a:r>
                  <a:rPr lang="en-GB" dirty="0" smtClean="0"/>
                  <a:t>If </a:t>
                </a:r>
                <a:r>
                  <a:rPr lang="en-GB" i="1" dirty="0" smtClean="0"/>
                  <a:t>T</a:t>
                </a:r>
                <a:r>
                  <a:rPr lang="en-GB" dirty="0" smtClean="0"/>
                  <a:t> </a:t>
                </a:r>
                <a:r>
                  <a:rPr lang="en-GB" dirty="0"/>
                  <a:t>is the time taken by the particle to complete </a:t>
                </a:r>
                <a:r>
                  <a:rPr lang="en-GB" dirty="0">
                    <a:solidFill>
                      <a:srgbClr val="FF0000"/>
                    </a:solidFill>
                  </a:rPr>
                  <a:t>one</a:t>
                </a:r>
                <a:r>
                  <a:rPr lang="en-GB" dirty="0"/>
                  <a:t> revolution, then the particle travels a distance equal to the circumference, </a:t>
                </a:r>
                <a:r>
                  <a:rPr lang="en-GB" dirty="0" smtClean="0"/>
                  <a:t>i.e.</a:t>
                </a:r>
                <a:endParaRPr lang="en-GB" dirty="0"/>
              </a:p>
              <a:p>
                <a:pPr marL="0"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𝑣</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𝜋</m:t>
                          </m:r>
                          <m:r>
                            <a:rPr lang="en-SG" b="0" i="1" smtClean="0">
                              <a:latin typeface="Cambria Math" panose="02040503050406030204" pitchFamily="18" charset="0"/>
                            </a:rPr>
                            <m:t>𝑅</m:t>
                          </m:r>
                        </m:num>
                        <m:den>
                          <m:r>
                            <a:rPr lang="en-SG" b="0" i="1" smtClean="0">
                              <a:latin typeface="Cambria Math" panose="02040503050406030204" pitchFamily="18" charset="0"/>
                            </a:rPr>
                            <m:t>𝑇</m:t>
                          </m:r>
                        </m:den>
                      </m:f>
                    </m:oMath>
                  </m:oMathPara>
                </a14:m>
                <a:endParaRPr lang="en-GB" dirty="0"/>
              </a:p>
              <a:p>
                <a:r>
                  <a:rPr lang="en-GB" dirty="0" smtClean="0"/>
                  <a:t>The </a:t>
                </a:r>
                <a:r>
                  <a:rPr lang="en-GB" dirty="0"/>
                  <a:t>centripetal acceleration can be written in terms of </a:t>
                </a:r>
                <a:r>
                  <a:rPr lang="en-GB" i="1" dirty="0"/>
                  <a:t>T</a:t>
                </a:r>
                <a:r>
                  <a:rPr lang="en-GB" dirty="0"/>
                  <a:t> </a:t>
                </a:r>
                <a:r>
                  <a:rPr lang="en-GB" dirty="0" smtClean="0"/>
                  <a:t>as</a:t>
                </a:r>
              </a:p>
              <a:p>
                <a:pPr marL="0" indent="0">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𝑎</m:t>
                          </m:r>
                        </m:e>
                        <m:sub>
                          <m:r>
                            <a:rPr lang="en-SG" b="0" i="1" smtClean="0">
                              <a:latin typeface="Cambria Math" panose="02040503050406030204" pitchFamily="18" charset="0"/>
                            </a:rPr>
                            <m:t>𝑟𝑎𝑑</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sSup>
                            <m:sSupPr>
                              <m:ctrlPr>
                                <a:rPr lang="en-SG" b="0" i="1" smtClean="0">
                                  <a:latin typeface="Cambria Math" panose="02040503050406030204" pitchFamily="18" charset="0"/>
                                </a:rPr>
                              </m:ctrlPr>
                            </m:sSupPr>
                            <m:e>
                              <m:r>
                                <a:rPr lang="en-SG" b="0" i="1" smtClean="0">
                                  <a:latin typeface="Cambria Math" panose="02040503050406030204" pitchFamily="18" charset="0"/>
                                </a:rPr>
                                <m:t>𝑣</m:t>
                              </m:r>
                            </m:e>
                            <m:sup>
                              <m:r>
                                <a:rPr lang="en-SG" b="0" i="1" smtClean="0">
                                  <a:latin typeface="Cambria Math" panose="02040503050406030204" pitchFamily="18" charset="0"/>
                                </a:rPr>
                                <m:t>2</m:t>
                              </m:r>
                            </m:sup>
                          </m:sSup>
                        </m:num>
                        <m:den>
                          <m:r>
                            <a:rPr lang="en-SG" b="0" i="1" smtClean="0">
                              <a:latin typeface="Cambria Math" panose="02040503050406030204" pitchFamily="18" charset="0"/>
                            </a:rPr>
                            <m:t>𝑅</m:t>
                          </m:r>
                        </m:den>
                      </m:f>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d>
                            <m:dPr>
                              <m:ctrlPr>
                                <a:rPr lang="en-SG" b="0" i="1" smtClean="0">
                                  <a:latin typeface="Cambria Math" panose="02040503050406030204" pitchFamily="18" charset="0"/>
                                </a:rPr>
                              </m:ctrlPr>
                            </m:dPr>
                            <m:e>
                              <m:f>
                                <m:fPr>
                                  <m:ctrlPr>
                                    <a:rPr lang="en-SG" i="1">
                                      <a:latin typeface="Cambria Math" panose="02040503050406030204" pitchFamily="18" charset="0"/>
                                    </a:rPr>
                                  </m:ctrlPr>
                                </m:fPr>
                                <m:num>
                                  <m:r>
                                    <a:rPr lang="en-SG" i="1">
                                      <a:latin typeface="Cambria Math" panose="02040503050406030204" pitchFamily="18" charset="0"/>
                                    </a:rPr>
                                    <m:t>2</m:t>
                                  </m:r>
                                  <m:r>
                                    <a:rPr lang="en-SG" i="1">
                                      <a:latin typeface="Cambria Math" panose="02040503050406030204" pitchFamily="18" charset="0"/>
                                    </a:rPr>
                                    <m:t>𝜋</m:t>
                                  </m:r>
                                  <m:r>
                                    <a:rPr lang="en-SG" i="1">
                                      <a:latin typeface="Cambria Math" panose="02040503050406030204" pitchFamily="18" charset="0"/>
                                    </a:rPr>
                                    <m:t>𝑅</m:t>
                                  </m:r>
                                </m:num>
                                <m:den>
                                  <m:r>
                                    <a:rPr lang="en-SG" i="1">
                                      <a:latin typeface="Cambria Math" panose="02040503050406030204" pitchFamily="18" charset="0"/>
                                    </a:rPr>
                                    <m:t>𝑇</m:t>
                                  </m:r>
                                </m:den>
                              </m:f>
                            </m:e>
                          </m:d>
                        </m:e>
                        <m:sup>
                          <m:r>
                            <a:rPr lang="en-SG" b="0" i="1" smtClean="0">
                              <a:latin typeface="Cambria Math" panose="02040503050406030204" pitchFamily="18" charset="0"/>
                            </a:rPr>
                            <m:t>2</m:t>
                          </m:r>
                        </m:sup>
                      </m:sSup>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𝑅</m:t>
                          </m:r>
                        </m:den>
                      </m:f>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4</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𝜋</m:t>
                              </m:r>
                            </m:e>
                            <m:sup>
                              <m:r>
                                <a:rPr lang="en-SG" b="0" i="1" smtClean="0">
                                  <a:latin typeface="Cambria Math" panose="02040503050406030204" pitchFamily="18" charset="0"/>
                                </a:rPr>
                                <m:t>2</m:t>
                              </m:r>
                            </m:sup>
                          </m:sSup>
                          <m:r>
                            <a:rPr lang="en-SG" b="0" i="1" smtClean="0">
                              <a:latin typeface="Cambria Math" panose="02040503050406030204" pitchFamily="18" charset="0"/>
                            </a:rPr>
                            <m:t>𝑅</m:t>
                          </m:r>
                        </m:num>
                        <m:den>
                          <m:sSup>
                            <m:sSupPr>
                              <m:ctrlPr>
                                <a:rPr lang="en-SG" b="0" i="1" smtClean="0">
                                  <a:latin typeface="Cambria Math" panose="02040503050406030204" pitchFamily="18" charset="0"/>
                                </a:rPr>
                              </m:ctrlPr>
                            </m:sSupPr>
                            <m:e>
                              <m:r>
                                <a:rPr lang="en-SG" b="0" i="1" smtClean="0">
                                  <a:latin typeface="Cambria Math" panose="02040503050406030204" pitchFamily="18" charset="0"/>
                                </a:rPr>
                                <m:t>𝑇</m:t>
                              </m:r>
                            </m:e>
                            <m:sup>
                              <m:r>
                                <a:rPr lang="en-SG" b="0" i="1" smtClean="0">
                                  <a:latin typeface="Cambria Math" panose="02040503050406030204" pitchFamily="18" charset="0"/>
                                </a:rPr>
                                <m:t>2</m:t>
                              </m:r>
                            </m:sup>
                          </m:sSup>
                        </m:den>
                      </m:f>
                    </m:oMath>
                  </m:oMathPara>
                </a14:m>
                <a:endParaRPr lang="en-GB" dirty="0"/>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93" t="-78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173338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Centripetal force</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440000"/>
                <a:ext cx="5665027" cy="4680000"/>
              </a:xfrm>
            </p:spPr>
            <p:txBody>
              <a:bodyPr/>
              <a:lstStyle/>
              <a:p>
                <a:pPr>
                  <a:lnSpc>
                    <a:spcPct val="110000"/>
                  </a:lnSpc>
                </a:pPr>
                <a:r>
                  <a:rPr lang="en-US" dirty="0" smtClean="0"/>
                  <a:t>If there is a </a:t>
                </a:r>
                <a:r>
                  <a:rPr lang="en-US" dirty="0"/>
                  <a:t>centripetal </a:t>
                </a:r>
                <a:r>
                  <a:rPr lang="en-US" dirty="0" smtClean="0"/>
                  <a:t>acceleration, </a:t>
                </a:r>
                <a:r>
                  <a:rPr lang="en-US" dirty="0"/>
                  <a:t>then by Newton’s second law, a </a:t>
                </a:r>
                <a:r>
                  <a:rPr lang="en-US" dirty="0">
                    <a:solidFill>
                      <a:srgbClr val="FF0000"/>
                    </a:solidFill>
                  </a:rPr>
                  <a:t>net</a:t>
                </a:r>
                <a:r>
                  <a:rPr lang="en-US" dirty="0"/>
                  <a:t> force must be present. </a:t>
                </a:r>
              </a:p>
              <a:p>
                <a:pPr>
                  <a:lnSpc>
                    <a:spcPct val="110000"/>
                  </a:lnSpc>
                </a:pPr>
                <a:r>
                  <a:rPr lang="en-US" dirty="0"/>
                  <a:t>We call this net force </a:t>
                </a:r>
                <a:r>
                  <a:rPr lang="en-US" dirty="0" smtClean="0"/>
                  <a:t>the </a:t>
                </a:r>
                <a:r>
                  <a:rPr lang="en-US" dirty="0">
                    <a:solidFill>
                      <a:srgbClr val="FF0000"/>
                    </a:solidFill>
                  </a:rPr>
                  <a:t>centripetal force</a:t>
                </a:r>
                <a:r>
                  <a:rPr lang="en-US" dirty="0"/>
                  <a:t> and it</a:t>
                </a:r>
                <a:r>
                  <a:rPr lang="en-GB" dirty="0"/>
                  <a:t> acts towards the </a:t>
                </a:r>
                <a:r>
                  <a:rPr lang="en-GB" dirty="0" smtClean="0"/>
                  <a:t>centre of the circle </a:t>
                </a:r>
                <a:r>
                  <a:rPr lang="en-GB" dirty="0"/>
                  <a:t>(see figure).</a:t>
                </a:r>
              </a:p>
              <a:p>
                <a:pPr>
                  <a:lnSpc>
                    <a:spcPct val="110000"/>
                  </a:lnSpc>
                </a:pPr>
                <a:r>
                  <a:rPr lang="en-GB" dirty="0"/>
                  <a:t>Its magnitude is given by</a:t>
                </a:r>
              </a:p>
              <a:p>
                <a:pPr marL="0" indent="0">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𝐹</m:t>
                          </m:r>
                        </m:e>
                        <m:sub>
                          <m:r>
                            <a:rPr lang="en-SG" b="0" i="1" smtClean="0">
                              <a:latin typeface="Cambria Math" panose="02040503050406030204" pitchFamily="18" charset="0"/>
                            </a:rPr>
                            <m:t>𝑛𝑒𝑡</m:t>
                          </m:r>
                        </m:sub>
                      </m:sSub>
                      <m:r>
                        <a:rPr lang="en-SG" b="0" i="1" smtClean="0">
                          <a:latin typeface="Cambria Math" panose="02040503050406030204" pitchFamily="18" charset="0"/>
                        </a:rPr>
                        <m:t>=</m:t>
                      </m:r>
                      <m:r>
                        <a:rPr lang="en-SG" b="0" i="1" smtClean="0">
                          <a:latin typeface="Cambria Math" panose="02040503050406030204" pitchFamily="18" charset="0"/>
                        </a:rPr>
                        <m:t>𝑚𝑎</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𝑚</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𝑣</m:t>
                              </m:r>
                            </m:e>
                            <m:sup>
                              <m:r>
                                <a:rPr lang="en-SG" b="0" i="1" smtClean="0">
                                  <a:latin typeface="Cambria Math" panose="02040503050406030204" pitchFamily="18" charset="0"/>
                                </a:rPr>
                                <m:t>2</m:t>
                              </m:r>
                            </m:sup>
                          </m:sSup>
                        </m:num>
                        <m:den>
                          <m:r>
                            <a:rPr lang="en-SG" b="0" i="1" smtClean="0">
                              <a:latin typeface="Cambria Math" panose="02040503050406030204" pitchFamily="18" charset="0"/>
                            </a:rPr>
                            <m:t>𝑅</m:t>
                          </m:r>
                        </m:den>
                      </m:f>
                    </m:oMath>
                  </m:oMathPara>
                </a14:m>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440000"/>
                <a:ext cx="5665027" cy="4680000"/>
              </a:xfrm>
              <a:blipFill>
                <a:blip r:embed="rId2"/>
                <a:stretch>
                  <a:fillRect l="-3014" t="-781" r="-215"/>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39</a:t>
            </a:fld>
            <a:endParaRPr lang="en-US" dirty="0"/>
          </a:p>
        </p:txBody>
      </p:sp>
      <p:pic>
        <p:nvPicPr>
          <p:cNvPr id="5" name="Picture 10" descr="05_Figure28-I"/>
          <p:cNvPicPr>
            <a:picLocks noChangeAspect="1" noChangeArrowheads="1"/>
          </p:cNvPicPr>
          <p:nvPr/>
        </p:nvPicPr>
        <p:blipFill>
          <a:blip r:embed="rId3" cstate="print"/>
          <a:srcRect b="2556"/>
          <a:stretch>
            <a:fillRect/>
          </a:stretch>
        </p:blipFill>
        <p:spPr bwMode="auto">
          <a:xfrm>
            <a:off x="6911163" y="1440000"/>
            <a:ext cx="4953665" cy="4794841"/>
          </a:xfrm>
          <a:prstGeom prst="rect">
            <a:avLst/>
          </a:prstGeom>
          <a:noFill/>
        </p:spPr>
      </p:pic>
      <p:sp>
        <p:nvSpPr>
          <p:cNvPr id="7" name="Footer Placeholder 6"/>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0012347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range force vs contact force</a:t>
            </a:r>
            <a:endParaRPr lang="en-SG" dirty="0"/>
          </a:p>
        </p:txBody>
      </p:sp>
      <p:sp>
        <p:nvSpPr>
          <p:cNvPr id="3" name="Content Placeholder 2"/>
          <p:cNvSpPr>
            <a:spLocks noGrp="1"/>
          </p:cNvSpPr>
          <p:nvPr>
            <p:ph idx="1"/>
          </p:nvPr>
        </p:nvSpPr>
        <p:spPr/>
        <p:txBody>
          <a:bodyPr/>
          <a:lstStyle/>
          <a:p>
            <a:pPr>
              <a:lnSpc>
                <a:spcPct val="110000"/>
              </a:lnSpc>
            </a:pPr>
            <a:r>
              <a:rPr lang="en-US" dirty="0">
                <a:solidFill>
                  <a:srgbClr val="FF0000"/>
                </a:solidFill>
              </a:rPr>
              <a:t>Contact</a:t>
            </a:r>
            <a:r>
              <a:rPr lang="en-US" dirty="0"/>
              <a:t> force </a:t>
            </a:r>
            <a:r>
              <a:rPr lang="en-US" dirty="0" smtClean="0"/>
              <a:t>arises </a:t>
            </a:r>
            <a:r>
              <a:rPr lang="en-US" dirty="0"/>
              <a:t>when there is contact between </a:t>
            </a:r>
            <a:r>
              <a:rPr lang="en-US" dirty="0" smtClean="0"/>
              <a:t>objects. Examples are kicking a ball, pushing a cart, etc.</a:t>
            </a:r>
            <a:endParaRPr lang="en-US" dirty="0"/>
          </a:p>
          <a:p>
            <a:pPr>
              <a:lnSpc>
                <a:spcPct val="110000"/>
              </a:lnSpc>
            </a:pPr>
            <a:r>
              <a:rPr lang="en-US" dirty="0">
                <a:solidFill>
                  <a:srgbClr val="FF0000"/>
                </a:solidFill>
              </a:rPr>
              <a:t>Long-range</a:t>
            </a:r>
            <a:r>
              <a:rPr lang="en-US" dirty="0"/>
              <a:t> force is felt even when the objects </a:t>
            </a:r>
            <a:r>
              <a:rPr lang="en-US" dirty="0">
                <a:solidFill>
                  <a:srgbClr val="FF0000"/>
                </a:solidFill>
              </a:rPr>
              <a:t>are not </a:t>
            </a:r>
            <a:r>
              <a:rPr lang="en-US" dirty="0"/>
              <a:t>in physical </a:t>
            </a:r>
            <a:r>
              <a:rPr lang="en-US" dirty="0" smtClean="0"/>
              <a:t>contact. Examples are the </a:t>
            </a:r>
            <a:r>
              <a:rPr lang="en-US" dirty="0">
                <a:solidFill>
                  <a:srgbClr val="FF0000"/>
                </a:solidFill>
              </a:rPr>
              <a:t>gravitational</a:t>
            </a:r>
            <a:r>
              <a:rPr lang="en-US" dirty="0"/>
              <a:t> pull between the Earth and the </a:t>
            </a:r>
            <a:r>
              <a:rPr lang="en-US" dirty="0" smtClean="0"/>
              <a:t>Moon, the repulsion between </a:t>
            </a:r>
            <a:r>
              <a:rPr lang="en-US" dirty="0" smtClean="0">
                <a:solidFill>
                  <a:schemeClr val="tx1"/>
                </a:solidFill>
              </a:rPr>
              <a:t>lik</a:t>
            </a:r>
            <a:r>
              <a:rPr lang="en-US" dirty="0" smtClean="0"/>
              <a:t>e electric charges, etc. </a:t>
            </a:r>
            <a:endParaRPr lang="en-US" dirty="0"/>
          </a:p>
          <a:p>
            <a:pPr>
              <a:lnSpc>
                <a:spcPct val="110000"/>
              </a:lnSpc>
            </a:pPr>
            <a:r>
              <a:rPr lang="en-GB" dirty="0"/>
              <a:t>The gravitational </a:t>
            </a:r>
            <a:r>
              <a:rPr lang="en-GB" dirty="0" smtClean="0"/>
              <a:t>pull the earth </a:t>
            </a:r>
            <a:r>
              <a:rPr lang="en-GB" dirty="0"/>
              <a:t>exerts on you is known as your weight     </a:t>
            </a:r>
            <a:r>
              <a:rPr lang="en-GB" dirty="0" smtClean="0"/>
              <a:t>.</a:t>
            </a:r>
            <a:endParaRPr lang="en-US" dirty="0"/>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552755258"/>
              </p:ext>
            </p:extLst>
          </p:nvPr>
        </p:nvGraphicFramePr>
        <p:xfrm>
          <a:off x="10073010" y="4102105"/>
          <a:ext cx="306388" cy="368300"/>
        </p:xfrm>
        <a:graphic>
          <a:graphicData uri="http://schemas.openxmlformats.org/presentationml/2006/ole">
            <mc:AlternateContent xmlns:mc="http://schemas.openxmlformats.org/markup-compatibility/2006">
              <mc:Choice xmlns:v="urn:schemas-microsoft-com:vml" Requires="v">
                <p:oleObj spid="_x0000_s266316" name="Equation" r:id="rId3" imgW="304560" imgH="368280" progId="Equation.DSMT4">
                  <p:embed/>
                </p:oleObj>
              </mc:Choice>
              <mc:Fallback>
                <p:oleObj name="Equation" r:id="rId3" imgW="304560" imgH="368280" progId="Equation.DSMT4">
                  <p:embed/>
                  <p:pic>
                    <p:nvPicPr>
                      <p:cNvPr id="5" name="Object 4"/>
                      <p:cNvPicPr>
                        <a:picLocks noChangeAspect="1" noChangeArrowheads="1"/>
                      </p:cNvPicPr>
                      <p:nvPr/>
                    </p:nvPicPr>
                    <p:blipFill>
                      <a:blip r:embed="rId4"/>
                      <a:srcRect/>
                      <a:stretch>
                        <a:fillRect/>
                      </a:stretch>
                    </p:blipFill>
                    <p:spPr bwMode="auto">
                      <a:xfrm>
                        <a:off x="10073010" y="4102105"/>
                        <a:ext cx="306388" cy="368300"/>
                      </a:xfrm>
                      <a:prstGeom prst="rect">
                        <a:avLst/>
                      </a:prstGeom>
                      <a:noFill/>
                      <a:extLst/>
                    </p:spPr>
                  </p:pic>
                </p:oleObj>
              </mc:Fallback>
            </mc:AlternateContent>
          </a:graphicData>
        </a:graphic>
      </p:graphicFrame>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598391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useful things to remember</a:t>
            </a:r>
            <a:endParaRPr lang="en-SG" dirty="0"/>
          </a:p>
        </p:txBody>
      </p:sp>
      <p:sp>
        <p:nvSpPr>
          <p:cNvPr id="3" name="Content Placeholder 2"/>
          <p:cNvSpPr>
            <a:spLocks noGrp="1"/>
          </p:cNvSpPr>
          <p:nvPr>
            <p:ph idx="1"/>
          </p:nvPr>
        </p:nvSpPr>
        <p:spPr/>
        <p:txBody>
          <a:bodyPr/>
          <a:lstStyle/>
          <a:p>
            <a:r>
              <a:rPr lang="en-GB" dirty="0"/>
              <a:t>The centripetal </a:t>
            </a:r>
            <a:r>
              <a:rPr lang="en-GB" dirty="0" smtClean="0"/>
              <a:t>acceleration </a:t>
            </a:r>
            <a:r>
              <a:rPr lang="en-GB" sz="2400" dirty="0" smtClean="0"/>
              <a:t>is </a:t>
            </a:r>
            <a:r>
              <a:rPr lang="en-GB" sz="2400" dirty="0"/>
              <a:t>directed towards the </a:t>
            </a:r>
            <a:r>
              <a:rPr lang="en-GB" sz="2400" dirty="0">
                <a:solidFill>
                  <a:srgbClr val="FF0000"/>
                </a:solidFill>
              </a:rPr>
              <a:t>centre</a:t>
            </a:r>
            <a:r>
              <a:rPr lang="en-GB" sz="2400" dirty="0"/>
              <a:t> of the circular path.</a:t>
            </a:r>
          </a:p>
          <a:p>
            <a:r>
              <a:rPr lang="en-GB" dirty="0" smtClean="0"/>
              <a:t>The </a:t>
            </a:r>
            <a:r>
              <a:rPr lang="en-GB" dirty="0"/>
              <a:t>centripetal force</a:t>
            </a:r>
          </a:p>
          <a:p>
            <a:pPr lvl="1">
              <a:spcAft>
                <a:spcPct val="0"/>
              </a:spcAft>
            </a:pPr>
            <a:r>
              <a:rPr lang="en-GB" sz="2400" dirty="0" smtClean="0"/>
              <a:t>points towards </a:t>
            </a:r>
            <a:r>
              <a:rPr lang="en-GB" sz="2400" dirty="0"/>
              <a:t>the centre of the circular path. </a:t>
            </a:r>
            <a:endParaRPr lang="en-GB" sz="2400" dirty="0" smtClean="0"/>
          </a:p>
          <a:p>
            <a:pPr lvl="1">
              <a:spcAft>
                <a:spcPct val="0"/>
              </a:spcAft>
            </a:pPr>
            <a:r>
              <a:rPr lang="en-GB" sz="2400" dirty="0" smtClean="0"/>
              <a:t>prevents </a:t>
            </a:r>
            <a:r>
              <a:rPr lang="en-GB" sz="2400" dirty="0"/>
              <a:t>the particle from travelling in a tangential direction.</a:t>
            </a:r>
          </a:p>
          <a:p>
            <a:pPr lvl="1">
              <a:spcAft>
                <a:spcPct val="0"/>
              </a:spcAft>
            </a:pPr>
            <a:r>
              <a:rPr lang="en-GB" sz="2400" dirty="0" smtClean="0"/>
              <a:t>is </a:t>
            </a:r>
            <a:r>
              <a:rPr lang="en-GB" sz="2400" dirty="0"/>
              <a:t>perpendicular to the displacement of the particle and does no work on the particle. </a:t>
            </a:r>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8036108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11</a:t>
            </a:r>
            <a:endParaRPr lang="en-SG" dirty="0"/>
          </a:p>
        </p:txBody>
      </p:sp>
      <p:sp>
        <p:nvSpPr>
          <p:cNvPr id="3" name="Content Placeholder 2"/>
          <p:cNvSpPr>
            <a:spLocks noGrp="1"/>
          </p:cNvSpPr>
          <p:nvPr>
            <p:ph idx="1"/>
          </p:nvPr>
        </p:nvSpPr>
        <p:spPr/>
        <p:txBody>
          <a:bodyPr/>
          <a:lstStyle/>
          <a:p>
            <a:pPr marL="358775" indent="-358775">
              <a:spcBef>
                <a:spcPts val="0"/>
              </a:spcBef>
              <a:buNone/>
              <a:tabLst>
                <a:tab pos="358775" algn="l"/>
                <a:tab pos="719138" algn="l"/>
              </a:tabLst>
            </a:pPr>
            <a:r>
              <a:rPr lang="en-GB" sz="2000" dirty="0"/>
              <a:t>a)	An object moves along a circle or a circular arc with a constant speed is accelerating.</a:t>
            </a:r>
          </a:p>
          <a:p>
            <a:pPr marL="358775" indent="-358775">
              <a:spcBef>
                <a:spcPts val="0"/>
              </a:spcBef>
              <a:buNone/>
              <a:tabLst>
                <a:tab pos="358775" algn="l"/>
                <a:tab pos="719138" algn="l"/>
              </a:tabLst>
            </a:pPr>
            <a:r>
              <a:rPr lang="en-GB" sz="2000" dirty="0"/>
              <a:t>	</a:t>
            </a:r>
            <a:r>
              <a:rPr lang="en-GB" sz="2000" dirty="0" err="1"/>
              <a:t>i</a:t>
            </a:r>
            <a:r>
              <a:rPr lang="en-GB" sz="2000" dirty="0"/>
              <a:t>)	Why is it accelerating?</a:t>
            </a:r>
          </a:p>
          <a:p>
            <a:pPr marL="358775" indent="-358775">
              <a:spcBef>
                <a:spcPts val="0"/>
              </a:spcBef>
              <a:buNone/>
              <a:tabLst>
                <a:tab pos="358775" algn="l"/>
                <a:tab pos="719138" algn="l"/>
              </a:tabLst>
            </a:pPr>
            <a:r>
              <a:rPr lang="en-GB" sz="2000" dirty="0"/>
              <a:t>	ii)	What is its acceleration?</a:t>
            </a:r>
          </a:p>
          <a:p>
            <a:pPr marL="358775" indent="-358775">
              <a:spcBef>
                <a:spcPts val="0"/>
              </a:spcBef>
              <a:buNone/>
              <a:tabLst>
                <a:tab pos="358775" algn="l"/>
                <a:tab pos="719138" algn="l"/>
              </a:tabLst>
            </a:pPr>
            <a:r>
              <a:rPr lang="en-GB" sz="2000" dirty="0"/>
              <a:t>b)	For a body to move in a circular path, a force must act on it from outside the body.</a:t>
            </a:r>
          </a:p>
          <a:p>
            <a:pPr marL="358775" indent="-358775">
              <a:spcBef>
                <a:spcPts val="0"/>
              </a:spcBef>
              <a:buNone/>
              <a:tabLst>
                <a:tab pos="358775" algn="l"/>
                <a:tab pos="719138" algn="l"/>
              </a:tabLst>
            </a:pPr>
            <a:r>
              <a:rPr lang="en-GB" sz="2000" dirty="0"/>
              <a:t>	</a:t>
            </a:r>
            <a:r>
              <a:rPr lang="en-GB" sz="2000" dirty="0" err="1"/>
              <a:t>i</a:t>
            </a:r>
            <a:r>
              <a:rPr lang="en-GB" sz="2000" dirty="0"/>
              <a:t>)	What is this required force?</a:t>
            </a:r>
          </a:p>
          <a:p>
            <a:pPr marL="358775" indent="-358775">
              <a:spcBef>
                <a:spcPts val="0"/>
              </a:spcBef>
              <a:buNone/>
              <a:tabLst>
                <a:tab pos="358775" algn="l"/>
                <a:tab pos="719138" algn="l"/>
              </a:tabLst>
            </a:pPr>
            <a:r>
              <a:rPr lang="en-GB" sz="2000" dirty="0"/>
              <a:t>	ii)	What is providing this required force?</a:t>
            </a:r>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0848268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12</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439999"/>
                <a:ext cx="10080000" cy="4514233"/>
              </a:xfrm>
            </p:spPr>
            <p:txBody>
              <a:bodyPr/>
              <a:lstStyle/>
              <a:p>
                <a:pPr marL="0" indent="0">
                  <a:buNone/>
                </a:pPr>
                <a:r>
                  <a:rPr lang="en-GB" sz="2000" dirty="0" smtClean="0"/>
                  <a:t>When an aircraft is moving in a horizontal plane at a constant speed of 650 </a:t>
                </a:r>
                <a:r>
                  <a:rPr lang="en-GB" sz="2000" dirty="0"/>
                  <a:t>m/s, its turning circle has a radius of 80 km. What is the ratio of the centripetal force to the weight of the aircraft? Take </a:t>
                </a:r>
                <a:r>
                  <a:rPr lang="en-GB" sz="2000" dirty="0" smtClean="0"/>
                  <a:t/>
                </a:r>
                <a:br>
                  <a:rPr lang="en-GB" sz="2000" dirty="0" smtClean="0"/>
                </a:br>
                <a:r>
                  <a:rPr lang="en-GB" sz="2000" i="1" dirty="0" smtClean="0"/>
                  <a:t>g</a:t>
                </a:r>
                <a:r>
                  <a:rPr lang="en-GB" sz="2000" dirty="0" smtClean="0"/>
                  <a:t> </a:t>
                </a:r>
                <a:r>
                  <a:rPr lang="en-GB" sz="2000" dirty="0"/>
                  <a:t>= 9.80 m/s</a:t>
                </a:r>
                <a:r>
                  <a:rPr lang="en-GB" sz="2000" baseline="30000" dirty="0"/>
                  <a:t>2</a:t>
                </a:r>
                <a:r>
                  <a:rPr lang="en-GB" sz="2000" dirty="0" smtClean="0"/>
                  <a:t>.</a:t>
                </a:r>
              </a:p>
              <a:p>
                <a:pPr marL="0" indent="0">
                  <a:buNone/>
                </a:pPr>
                <a:r>
                  <a:rPr lang="en-GB" sz="2000" b="1" dirty="0" smtClean="0"/>
                  <a:t>Solution:</a:t>
                </a:r>
              </a:p>
              <a:p>
                <a:pPr marL="0" indent="0">
                  <a:buNone/>
                </a:pPr>
                <a:r>
                  <a:rPr lang="en-GB" sz="2000" dirty="0" smtClean="0"/>
                  <a:t>Centripetal force: </a:t>
                </a:r>
                <a14:m>
                  <m:oMath xmlns:m="http://schemas.openxmlformats.org/officeDocument/2006/math">
                    <m:r>
                      <a:rPr lang="en-SG" sz="2000" b="0" i="1" smtClean="0">
                        <a:latin typeface="Cambria Math" panose="02040503050406030204" pitchFamily="18" charset="0"/>
                      </a:rPr>
                      <m:t>𝐹</m:t>
                    </m:r>
                    <m:r>
                      <a:rPr lang="en-SG" sz="2000" b="0" i="1" smtClean="0">
                        <a:latin typeface="Cambria Math" panose="02040503050406030204" pitchFamily="18" charset="0"/>
                      </a:rPr>
                      <m:t>=</m:t>
                    </m:r>
                    <m:f>
                      <m:fPr>
                        <m:ctrlPr>
                          <a:rPr lang="en-SG" sz="2000" b="0" i="1" smtClean="0">
                            <a:latin typeface="Cambria Math" panose="02040503050406030204" pitchFamily="18" charset="0"/>
                          </a:rPr>
                        </m:ctrlPr>
                      </m:fPr>
                      <m:num>
                        <m:r>
                          <a:rPr lang="en-SG" sz="2000" b="0" i="1" smtClean="0">
                            <a:latin typeface="Cambria Math" panose="02040503050406030204" pitchFamily="18" charset="0"/>
                          </a:rPr>
                          <m:t>𝑚</m:t>
                        </m:r>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𝑣</m:t>
                            </m:r>
                          </m:e>
                          <m:sup>
                            <m:r>
                              <a:rPr lang="en-SG" sz="2000" b="0" i="1" smtClean="0">
                                <a:latin typeface="Cambria Math" panose="02040503050406030204" pitchFamily="18" charset="0"/>
                              </a:rPr>
                              <m:t>2</m:t>
                            </m:r>
                          </m:sup>
                        </m:sSup>
                      </m:num>
                      <m:den>
                        <m:r>
                          <a:rPr lang="en-SG" sz="2000" b="0" i="1" smtClean="0">
                            <a:latin typeface="Cambria Math" panose="02040503050406030204" pitchFamily="18" charset="0"/>
                          </a:rPr>
                          <m:t>𝑅</m:t>
                        </m:r>
                      </m:den>
                    </m:f>
                  </m:oMath>
                </a14:m>
                <a:endParaRPr lang="en-GB" sz="2000" dirty="0" smtClean="0"/>
              </a:p>
              <a:p>
                <a:pPr marL="0" indent="0">
                  <a:buNone/>
                </a:pPr>
                <a:r>
                  <a:rPr lang="en-GB" sz="2000" dirty="0" smtClean="0"/>
                  <a:t>Ratio of centripetal force to the weight:</a:t>
                </a:r>
              </a:p>
              <a:p>
                <a:pPr marL="0" indent="0">
                  <a:buNone/>
                </a:pPr>
                <a14:m>
                  <m:oMathPara xmlns:m="http://schemas.openxmlformats.org/officeDocument/2006/math">
                    <m:oMathParaPr>
                      <m:jc m:val="centerGroup"/>
                    </m:oMathParaPr>
                    <m:oMath xmlns:m="http://schemas.openxmlformats.org/officeDocument/2006/math">
                      <m:f>
                        <m:fPr>
                          <m:ctrlPr>
                            <a:rPr lang="en-SG" sz="2000" b="0" i="1" smtClean="0">
                              <a:latin typeface="Cambria Math" panose="02040503050406030204" pitchFamily="18" charset="0"/>
                            </a:rPr>
                          </m:ctrlPr>
                        </m:fPr>
                        <m:num>
                          <m:r>
                            <a:rPr lang="en-SG" sz="2000" b="0" i="1" smtClean="0">
                              <a:latin typeface="Cambria Math" panose="02040503050406030204" pitchFamily="18" charset="0"/>
                            </a:rPr>
                            <m:t>𝑚</m:t>
                          </m:r>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𝑣</m:t>
                              </m:r>
                            </m:e>
                            <m:sup>
                              <m:r>
                                <a:rPr lang="en-SG" sz="2000" b="0" i="1" smtClean="0">
                                  <a:latin typeface="Cambria Math" panose="02040503050406030204" pitchFamily="18" charset="0"/>
                                </a:rPr>
                                <m:t>2</m:t>
                              </m:r>
                            </m:sup>
                          </m:sSup>
                        </m:num>
                        <m:den>
                          <m:r>
                            <a:rPr lang="en-SG" sz="2000" b="0" i="1" smtClean="0">
                              <a:latin typeface="Cambria Math" panose="02040503050406030204" pitchFamily="18" charset="0"/>
                            </a:rPr>
                            <m:t>𝑅</m:t>
                          </m:r>
                        </m:den>
                      </m:f>
                      <m:r>
                        <a:rPr lang="en-SG" sz="2000" b="0" i="1" smtClean="0">
                          <a:latin typeface="Cambria Math" panose="02040503050406030204" pitchFamily="18" charset="0"/>
                        </a:rPr>
                        <m:t>:</m:t>
                      </m:r>
                      <m:r>
                        <a:rPr lang="en-SG" sz="2000" b="0" i="1" smtClean="0">
                          <a:latin typeface="Cambria Math" panose="02040503050406030204" pitchFamily="18" charset="0"/>
                        </a:rPr>
                        <m:t>𝑚𝑔</m:t>
                      </m:r>
                      <m:r>
                        <a:rPr lang="en-SG" sz="2000" b="0" i="1" smtClean="0">
                          <a:latin typeface="Cambria Math" panose="02040503050406030204" pitchFamily="18" charset="0"/>
                        </a:rPr>
                        <m:t>=</m:t>
                      </m:r>
                      <m:f>
                        <m:fPr>
                          <m:ctrlPr>
                            <a:rPr lang="en-SG" sz="2000" b="0" i="1" smtClean="0">
                              <a:latin typeface="Cambria Math" panose="02040503050406030204" pitchFamily="18" charset="0"/>
                            </a:rPr>
                          </m:ctrlPr>
                        </m:fPr>
                        <m:num>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𝑣</m:t>
                              </m:r>
                            </m:e>
                            <m:sup>
                              <m:r>
                                <a:rPr lang="en-SG" sz="2000" b="0" i="1" smtClean="0">
                                  <a:latin typeface="Cambria Math" panose="02040503050406030204" pitchFamily="18" charset="0"/>
                                </a:rPr>
                                <m:t>2</m:t>
                              </m:r>
                            </m:sup>
                          </m:sSup>
                        </m:num>
                        <m:den>
                          <m:r>
                            <a:rPr lang="en-SG" sz="2000" b="0" i="1" smtClean="0">
                              <a:latin typeface="Cambria Math" panose="02040503050406030204" pitchFamily="18" charset="0"/>
                            </a:rPr>
                            <m:t>𝑅</m:t>
                          </m:r>
                        </m:den>
                      </m:f>
                      <m:r>
                        <a:rPr lang="en-SG" sz="2000" b="0" i="1" smtClean="0">
                          <a:latin typeface="Cambria Math" panose="02040503050406030204" pitchFamily="18" charset="0"/>
                        </a:rPr>
                        <m:t>:</m:t>
                      </m:r>
                      <m:r>
                        <a:rPr lang="en-SG" sz="2000" b="0" i="1" smtClean="0">
                          <a:latin typeface="Cambria Math" panose="02040503050406030204" pitchFamily="18" charset="0"/>
                        </a:rPr>
                        <m:t>𝑔</m:t>
                      </m:r>
                      <m:r>
                        <a:rPr lang="en-SG" sz="2000" b="0" i="1" smtClean="0">
                          <a:latin typeface="Cambria Math" panose="02040503050406030204" pitchFamily="18" charset="0"/>
                        </a:rPr>
                        <m:t>=</m:t>
                      </m:r>
                      <m:f>
                        <m:fPr>
                          <m:ctrlPr>
                            <a:rPr lang="en-SG" sz="2000" b="0" i="1" smtClean="0">
                              <a:latin typeface="Cambria Math" panose="02040503050406030204" pitchFamily="18" charset="0"/>
                            </a:rPr>
                          </m:ctrlPr>
                        </m:fPr>
                        <m:num>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650</m:t>
                              </m:r>
                            </m:e>
                            <m:sup>
                              <m:r>
                                <a:rPr lang="en-SG" sz="2000" b="0" i="1" smtClean="0">
                                  <a:latin typeface="Cambria Math" panose="02040503050406030204" pitchFamily="18" charset="0"/>
                                </a:rPr>
                                <m:t>2</m:t>
                              </m:r>
                            </m:sup>
                          </m:sSup>
                        </m:num>
                        <m:den>
                          <m:r>
                            <a:rPr lang="en-SG" sz="2000" b="0" i="1" smtClean="0">
                              <a:latin typeface="Cambria Math" panose="02040503050406030204" pitchFamily="18" charset="0"/>
                            </a:rPr>
                            <m:t>80000</m:t>
                          </m:r>
                        </m:den>
                      </m:f>
                      <m:r>
                        <a:rPr lang="en-SG" sz="2000" b="0" i="1" smtClean="0">
                          <a:latin typeface="Cambria Math" panose="02040503050406030204" pitchFamily="18" charset="0"/>
                        </a:rPr>
                        <m:t>:9.80=1:1.86</m:t>
                      </m:r>
                    </m:oMath>
                  </m:oMathPara>
                </a14:m>
                <a:endParaRPr lang="en-GB" sz="2000" dirty="0" smtClean="0"/>
              </a:p>
              <a:p>
                <a:pPr marL="0" indent="0">
                  <a:buNone/>
                </a:pPr>
                <a:r>
                  <a:rPr lang="en-GB" sz="2000" dirty="0" smtClean="0"/>
                  <a:t>Sometimes we write the ratio as a quotient, ratio </a:t>
                </a:r>
                <a14:m>
                  <m:oMath xmlns:m="http://schemas.openxmlformats.org/officeDocument/2006/math">
                    <m:r>
                      <a:rPr lang="en-SG" sz="2000" b="0" i="1" smtClean="0">
                        <a:latin typeface="Cambria Math" panose="02040503050406030204" pitchFamily="18" charset="0"/>
                      </a:rPr>
                      <m:t>=</m:t>
                    </m:r>
                    <m:f>
                      <m:fPr>
                        <m:ctrlPr>
                          <a:rPr lang="en-SG" sz="2000" b="0" i="1" smtClean="0">
                            <a:latin typeface="Cambria Math" panose="02040503050406030204" pitchFamily="18" charset="0"/>
                          </a:rPr>
                        </m:ctrlPr>
                      </m:fPr>
                      <m:num>
                        <m:r>
                          <a:rPr lang="en-SG" sz="2000" b="0" i="1" smtClean="0">
                            <a:latin typeface="Cambria Math" panose="02040503050406030204" pitchFamily="18" charset="0"/>
                          </a:rPr>
                          <m:t>1</m:t>
                        </m:r>
                      </m:num>
                      <m:den>
                        <m:r>
                          <a:rPr lang="en-SG" sz="2000" b="0" i="1" smtClean="0">
                            <a:latin typeface="Cambria Math" panose="02040503050406030204" pitchFamily="18" charset="0"/>
                          </a:rPr>
                          <m:t>1.86</m:t>
                        </m:r>
                      </m:den>
                    </m:f>
                    <m:r>
                      <a:rPr lang="en-SG" sz="2000" b="0" i="1" smtClean="0">
                        <a:latin typeface="Cambria Math" panose="02040503050406030204" pitchFamily="18" charset="0"/>
                      </a:rPr>
                      <m:t>=0.538</m:t>
                    </m:r>
                  </m:oMath>
                </a14:m>
                <a:endParaRPr lang="en-GB" sz="2000" dirty="0"/>
              </a:p>
              <a:p>
                <a:pPr marL="0" indent="0">
                  <a:buNone/>
                </a:pP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439999"/>
                <a:ext cx="10080000" cy="4514233"/>
              </a:xfrm>
              <a:blipFill>
                <a:blip r:embed="rId2"/>
                <a:stretch>
                  <a:fillRect l="-1511" t="-675"/>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42</a:t>
            </a:fld>
            <a:endParaRPr lang="en-US" dirty="0"/>
          </a:p>
        </p:txBody>
      </p:sp>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8834323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5_32_FigureA"/>
          <p:cNvPicPr>
            <a:picLocks noChangeAspect="1" noChangeArrowheads="1"/>
          </p:cNvPicPr>
          <p:nvPr/>
        </p:nvPicPr>
        <p:blipFill>
          <a:blip r:embed="rId3" cstate="print"/>
          <a:srcRect l="2604" t="9423"/>
          <a:stretch>
            <a:fillRect/>
          </a:stretch>
        </p:blipFill>
        <p:spPr bwMode="auto">
          <a:xfrm>
            <a:off x="6161878" y="1344302"/>
            <a:ext cx="2892197" cy="3727428"/>
          </a:xfrm>
          <a:prstGeom prst="rect">
            <a:avLst/>
          </a:prstGeom>
          <a:noFill/>
        </p:spPr>
      </p:pic>
      <p:sp>
        <p:nvSpPr>
          <p:cNvPr id="2" name="Title 1"/>
          <p:cNvSpPr>
            <a:spLocks noGrp="1"/>
          </p:cNvSpPr>
          <p:nvPr>
            <p:ph type="title"/>
          </p:nvPr>
        </p:nvSpPr>
        <p:spPr/>
        <p:txBody>
          <a:bodyPr/>
          <a:lstStyle/>
          <a:p>
            <a:r>
              <a:rPr lang="en-GB" dirty="0"/>
              <a:t>Example 13</a:t>
            </a:r>
            <a:endParaRPr lang="en-SG" dirty="0"/>
          </a:p>
        </p:txBody>
      </p:sp>
      <p:sp>
        <p:nvSpPr>
          <p:cNvPr id="3" name="Content Placeholder 2"/>
          <p:cNvSpPr>
            <a:spLocks noGrp="1"/>
          </p:cNvSpPr>
          <p:nvPr>
            <p:ph idx="1"/>
          </p:nvPr>
        </p:nvSpPr>
        <p:spPr>
          <a:xfrm>
            <a:off x="1097280" y="1344303"/>
            <a:ext cx="5377948" cy="4680000"/>
          </a:xfrm>
        </p:spPr>
        <p:txBody>
          <a:bodyPr/>
          <a:lstStyle/>
          <a:p>
            <a:pPr marL="0" indent="0">
              <a:buNone/>
            </a:pPr>
            <a:r>
              <a:rPr lang="en-GB" sz="2000" dirty="0"/>
              <a:t>A inventor designs a pendulum clock using a bob with mass </a:t>
            </a:r>
            <a:r>
              <a:rPr lang="en-GB" sz="2000" i="1" dirty="0"/>
              <a:t>m</a:t>
            </a:r>
            <a:r>
              <a:rPr lang="en-GB" sz="2000" dirty="0"/>
              <a:t> at the end of a thin wire of length </a:t>
            </a:r>
            <a:r>
              <a:rPr lang="en-GB" sz="2000" i="1" dirty="0"/>
              <a:t>L</a:t>
            </a:r>
            <a:r>
              <a:rPr lang="en-GB" sz="2000" dirty="0"/>
              <a:t>. Instead of swinging back and forth, the bob is to move in a horizontal circle with constant speed </a:t>
            </a:r>
            <a:r>
              <a:rPr lang="en-GB" sz="2000" i="1" dirty="0"/>
              <a:t>v</a:t>
            </a:r>
            <a:r>
              <a:rPr lang="en-GB" sz="2000" dirty="0"/>
              <a:t> with the wire making a fixed angle </a:t>
            </a:r>
            <a:r>
              <a:rPr lang="el-GR" sz="2000" i="1" dirty="0"/>
              <a:t>β</a:t>
            </a:r>
            <a:r>
              <a:rPr lang="en-GB" sz="2000" dirty="0"/>
              <a:t> with the vertical direction (see figure). This is called a </a:t>
            </a:r>
            <a:r>
              <a:rPr lang="en-GB" sz="2000" i="1" dirty="0"/>
              <a:t>conical pendulum</a:t>
            </a:r>
            <a:r>
              <a:rPr lang="en-GB" sz="2000" dirty="0"/>
              <a:t> because the suspending wire traces out a cone. Find the tension </a:t>
            </a:r>
            <a:r>
              <a:rPr lang="en-GB" sz="2000" i="1" dirty="0"/>
              <a:t>F</a:t>
            </a:r>
            <a:r>
              <a:rPr lang="en-GB" sz="2000" dirty="0"/>
              <a:t> in the wire and the period </a:t>
            </a:r>
            <a:r>
              <a:rPr lang="en-GB" sz="2000" i="1" dirty="0"/>
              <a:t>T</a:t>
            </a:r>
            <a:r>
              <a:rPr lang="en-GB" sz="2000" dirty="0"/>
              <a:t> (the time for one revolution of the bob).</a:t>
            </a:r>
          </a:p>
          <a:p>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43</a:t>
            </a:fld>
            <a:endParaRPr lang="en-US" dirty="0"/>
          </a:p>
        </p:txBody>
      </p:sp>
      <p:pic>
        <p:nvPicPr>
          <p:cNvPr id="6" name="Picture 4" descr="05_32_FigureB"/>
          <p:cNvPicPr>
            <a:picLocks noChangeAspect="1" noChangeArrowheads="1"/>
          </p:cNvPicPr>
          <p:nvPr/>
        </p:nvPicPr>
        <p:blipFill>
          <a:blip r:embed="rId4" cstate="print"/>
          <a:srcRect/>
          <a:stretch>
            <a:fillRect/>
          </a:stretch>
        </p:blipFill>
        <p:spPr bwMode="auto">
          <a:xfrm>
            <a:off x="9358732" y="1344302"/>
            <a:ext cx="2686136" cy="4567400"/>
          </a:xfrm>
          <a:prstGeom prst="rect">
            <a:avLst/>
          </a:prstGeom>
          <a:noFill/>
        </p:spPr>
      </p:pic>
      <p:sp>
        <p:nvSpPr>
          <p:cNvPr id="7" name="Footer Placeholder 6"/>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42696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14</a:t>
            </a:r>
            <a:endParaRPr lang="en-SG" dirty="0"/>
          </a:p>
        </p:txBody>
      </p:sp>
      <p:sp>
        <p:nvSpPr>
          <p:cNvPr id="3" name="Content Placeholder 2"/>
          <p:cNvSpPr>
            <a:spLocks noGrp="1"/>
          </p:cNvSpPr>
          <p:nvPr>
            <p:ph idx="1"/>
          </p:nvPr>
        </p:nvSpPr>
        <p:spPr>
          <a:xfrm>
            <a:off x="1097280" y="1440000"/>
            <a:ext cx="10080000" cy="1218140"/>
          </a:xfrm>
        </p:spPr>
        <p:txBody>
          <a:bodyPr/>
          <a:lstStyle/>
          <a:p>
            <a:pPr marL="0" indent="0">
              <a:buNone/>
            </a:pPr>
            <a:r>
              <a:rPr lang="en-GB" sz="2000" dirty="0"/>
              <a:t>A  passenger on a carnival Ferris wheel moves in a vertical circle of radius </a:t>
            </a:r>
            <a:r>
              <a:rPr lang="en-GB" sz="2000" i="1" dirty="0"/>
              <a:t>R</a:t>
            </a:r>
            <a:r>
              <a:rPr lang="en-GB" sz="2000" dirty="0"/>
              <a:t> with constant speed </a:t>
            </a:r>
            <a:r>
              <a:rPr lang="en-GB" sz="2000" i="1" dirty="0"/>
              <a:t>v</a:t>
            </a:r>
            <a:r>
              <a:rPr lang="en-GB" sz="2000" dirty="0"/>
              <a:t>. The seat remains upright during the motion. Find expressions for the force the seat exerts on the passenger at the top of the circle and at the bottom.</a:t>
            </a:r>
          </a:p>
          <a:p>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44</a:t>
            </a:fld>
            <a:endParaRPr lang="en-US" dirty="0"/>
          </a:p>
        </p:txBody>
      </p:sp>
      <p:pic>
        <p:nvPicPr>
          <p:cNvPr id="5" name="Picture 5" descr="05_36_Figure"/>
          <p:cNvPicPr>
            <a:picLocks noChangeAspect="1" noChangeArrowheads="1"/>
          </p:cNvPicPr>
          <p:nvPr/>
        </p:nvPicPr>
        <p:blipFill>
          <a:blip r:embed="rId3" cstate="print"/>
          <a:srcRect b="3084"/>
          <a:stretch>
            <a:fillRect/>
          </a:stretch>
        </p:blipFill>
        <p:spPr bwMode="auto">
          <a:xfrm>
            <a:off x="1097279" y="2658140"/>
            <a:ext cx="6005269" cy="3642852"/>
          </a:xfrm>
          <a:prstGeom prst="rect">
            <a:avLst/>
          </a:prstGeom>
          <a:noFill/>
        </p:spPr>
      </p:pic>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2850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Non-uniform circular motion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440000"/>
                <a:ext cx="6738915" cy="4680000"/>
              </a:xfrm>
            </p:spPr>
            <p:txBody>
              <a:bodyPr/>
              <a:lstStyle/>
              <a:p>
                <a:pPr>
                  <a:lnSpc>
                    <a:spcPct val="110000"/>
                  </a:lnSpc>
                </a:pPr>
                <a:r>
                  <a:rPr lang="en-US" dirty="0" smtClean="0"/>
                  <a:t>If the speed of the particle on a circle varies, it is known as </a:t>
                </a:r>
                <a:r>
                  <a:rPr lang="en-US" dirty="0" smtClean="0">
                    <a:solidFill>
                      <a:srgbClr val="FF0000"/>
                    </a:solidFill>
                  </a:rPr>
                  <a:t>non-uniform </a:t>
                </a:r>
                <a:r>
                  <a:rPr lang="en-US" dirty="0">
                    <a:solidFill>
                      <a:srgbClr val="FF0000"/>
                    </a:solidFill>
                  </a:rPr>
                  <a:t>circular </a:t>
                </a:r>
                <a:r>
                  <a:rPr lang="en-US" dirty="0">
                    <a:solidFill>
                      <a:schemeClr val="tx1"/>
                    </a:solidFill>
                  </a:rPr>
                  <a:t>motion.</a:t>
                </a:r>
              </a:p>
              <a:p>
                <a:pPr>
                  <a:lnSpc>
                    <a:spcPct val="110000"/>
                  </a:lnSpc>
                </a:pPr>
                <a:r>
                  <a:rPr lang="en-US" dirty="0"/>
                  <a:t>In this motion, there will also be </a:t>
                </a:r>
                <a:r>
                  <a:rPr lang="en-US" dirty="0" smtClean="0"/>
                  <a:t>a tangential </a:t>
                </a:r>
                <a:r>
                  <a:rPr lang="en-US" dirty="0"/>
                  <a:t>acceleration component, </a:t>
                </a:r>
                <a:r>
                  <a:rPr lang="en-US" i="1" dirty="0" err="1" smtClean="0"/>
                  <a:t>a</a:t>
                </a:r>
                <a:r>
                  <a:rPr lang="en-US" baseline="-25000" dirty="0" err="1" smtClean="0"/>
                  <a:t>tan</a:t>
                </a:r>
                <a:r>
                  <a:rPr lang="en-US" dirty="0" smtClean="0"/>
                  <a:t> </a:t>
                </a:r>
                <a:r>
                  <a:rPr lang="en-US" dirty="0"/>
                  <a:t>that is </a:t>
                </a:r>
                <a:r>
                  <a:rPr lang="en-US" dirty="0">
                    <a:solidFill>
                      <a:srgbClr val="FF0000"/>
                    </a:solidFill>
                  </a:rPr>
                  <a:t>parallel</a:t>
                </a:r>
                <a:r>
                  <a:rPr lang="en-US" dirty="0"/>
                  <a:t> to the </a:t>
                </a:r>
                <a:r>
                  <a:rPr lang="en-US" dirty="0" smtClean="0"/>
                  <a:t>instantaneous velocity</a:t>
                </a:r>
                <a:r>
                  <a:rPr lang="en-US" dirty="0"/>
                  <a:t> </a:t>
                </a:r>
                <a:r>
                  <a:rPr lang="en-US" dirty="0" smtClean="0"/>
                  <a:t>given by</a:t>
                </a:r>
              </a:p>
              <a:p>
                <a:pPr marL="0" indent="0">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𝑎</m:t>
                          </m:r>
                        </m:e>
                        <m:sub>
                          <m:r>
                            <m:rPr>
                              <m:sty m:val="p"/>
                            </m:rPr>
                            <a:rPr lang="en-SG">
                              <a:latin typeface="Cambria Math" panose="02040503050406030204" pitchFamily="18" charset="0"/>
                            </a:rPr>
                            <m:t>tan</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𝑑𝑣</m:t>
                          </m:r>
                        </m:num>
                        <m:den>
                          <m:r>
                            <a:rPr lang="en-SG" b="0" i="1" smtClean="0">
                              <a:latin typeface="Cambria Math" panose="02040503050406030204" pitchFamily="18" charset="0"/>
                            </a:rPr>
                            <m:t>𝑑𝑡</m:t>
                          </m:r>
                        </m:den>
                      </m:f>
                    </m:oMath>
                  </m:oMathPara>
                </a14:m>
                <a:endParaRPr lang="en-GB" dirty="0"/>
              </a:p>
              <a:p>
                <a:r>
                  <a:rPr lang="en-GB" dirty="0"/>
                  <a:t>The total acceleration is </a:t>
                </a:r>
                <a:r>
                  <a:rPr lang="en-GB" dirty="0" smtClean="0"/>
                  <a:t>therefore </a:t>
                </a:r>
                <a14:m>
                  <m:oMath xmlns:m="http://schemas.openxmlformats.org/officeDocument/2006/math">
                    <m:acc>
                      <m:accPr>
                        <m:chr m:val="⃗"/>
                        <m:ctrlPr>
                          <a:rPr lang="en-GB" i="1" smtClean="0">
                            <a:latin typeface="Cambria Math" panose="02040503050406030204" pitchFamily="18" charset="0"/>
                          </a:rPr>
                        </m:ctrlPr>
                      </m:accPr>
                      <m:e>
                        <m:r>
                          <a:rPr lang="en-SG" b="0" i="1" smtClean="0">
                            <a:latin typeface="Cambria Math" panose="02040503050406030204" pitchFamily="18" charset="0"/>
                          </a:rPr>
                          <m:t>𝑎</m:t>
                        </m:r>
                      </m:e>
                    </m:acc>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acc>
                          <m:accPr>
                            <m:chr m:val="⃗"/>
                            <m:ctrlPr>
                              <a:rPr lang="en-GB" i="1">
                                <a:latin typeface="Cambria Math" panose="02040503050406030204" pitchFamily="18" charset="0"/>
                              </a:rPr>
                            </m:ctrlPr>
                          </m:accPr>
                          <m:e>
                            <m:r>
                              <a:rPr lang="en-SG" i="1">
                                <a:latin typeface="Cambria Math" panose="02040503050406030204" pitchFamily="18" charset="0"/>
                              </a:rPr>
                              <m:t>𝑎</m:t>
                            </m:r>
                          </m:e>
                        </m:acc>
                      </m:e>
                      <m:sub>
                        <m:r>
                          <m:rPr>
                            <m:sty m:val="p"/>
                          </m:rPr>
                          <a:rPr lang="en-SG">
                            <a:latin typeface="Cambria Math" panose="02040503050406030204" pitchFamily="18" charset="0"/>
                          </a:rPr>
                          <m:t>tan</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acc>
                          <m:accPr>
                            <m:chr m:val="⃗"/>
                            <m:ctrlPr>
                              <a:rPr lang="en-GB" i="1">
                                <a:latin typeface="Cambria Math" panose="02040503050406030204" pitchFamily="18" charset="0"/>
                              </a:rPr>
                            </m:ctrlPr>
                          </m:accPr>
                          <m:e>
                            <m:r>
                              <a:rPr lang="en-SG" i="1">
                                <a:latin typeface="Cambria Math" panose="02040503050406030204" pitchFamily="18" charset="0"/>
                              </a:rPr>
                              <m:t>𝑎</m:t>
                            </m:r>
                          </m:e>
                        </m:acc>
                      </m:e>
                      <m:sub>
                        <m:r>
                          <a:rPr lang="en-SG" b="0" i="1" smtClean="0">
                            <a:latin typeface="Cambria Math" panose="02040503050406030204" pitchFamily="18" charset="0"/>
                          </a:rPr>
                          <m:t>𝑟𝑎𝑑</m:t>
                        </m:r>
                      </m:sub>
                    </m:sSub>
                  </m:oMath>
                </a14:m>
                <a:r>
                  <a:rPr lang="en-GB" dirty="0" smtClean="0"/>
                  <a:t>.</a:t>
                </a:r>
                <a:endParaRPr lang="en-GB" dirty="0"/>
              </a:p>
              <a:p>
                <a:pPr>
                  <a:lnSpc>
                    <a:spcPct val="110000"/>
                  </a:lnSpc>
                </a:pPr>
                <a:endParaRPr lang="en-US" dirty="0"/>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440000"/>
                <a:ext cx="6738915" cy="4680000"/>
              </a:xfrm>
              <a:blipFill>
                <a:blip r:embed="rId2"/>
                <a:stretch>
                  <a:fillRect l="-2534" t="-781" r="-1357"/>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45</a:t>
            </a:fld>
            <a:endParaRPr lang="en-US" dirty="0"/>
          </a:p>
        </p:txBody>
      </p:sp>
      <p:pic>
        <p:nvPicPr>
          <p:cNvPr id="5" name="Picture 7" descr="03_30_Figure"/>
          <p:cNvPicPr>
            <a:picLocks noChangeAspect="1" noChangeArrowheads="1"/>
          </p:cNvPicPr>
          <p:nvPr/>
        </p:nvPicPr>
        <p:blipFill>
          <a:blip r:embed="rId3" cstate="print"/>
          <a:srcRect b="3285"/>
          <a:stretch>
            <a:fillRect/>
          </a:stretch>
        </p:blipFill>
        <p:spPr bwMode="auto">
          <a:xfrm>
            <a:off x="8079635" y="1439999"/>
            <a:ext cx="3641645" cy="3435930"/>
          </a:xfrm>
          <a:prstGeom prst="rect">
            <a:avLst/>
          </a:prstGeom>
          <a:noFill/>
        </p:spPr>
      </p:pic>
      <p:sp>
        <p:nvSpPr>
          <p:cNvPr id="8" name="Footer Placeholder 7"/>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1242060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15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440000"/>
                <a:ext cx="6945116" cy="4680000"/>
              </a:xfrm>
            </p:spPr>
            <p:txBody>
              <a:bodyPr/>
              <a:lstStyle/>
              <a:p>
                <a:pPr marL="0" indent="0">
                  <a:buNone/>
                </a:pPr>
                <a:r>
                  <a:rPr lang="en-GB" sz="2000" dirty="0" smtClean="0"/>
                  <a:t>A car exhibits a constant acceleration of 3.00 m/s</a:t>
                </a:r>
                <a:r>
                  <a:rPr lang="en-GB" sz="2000" baseline="30000" dirty="0"/>
                  <a:t>2</a:t>
                </a:r>
                <a:r>
                  <a:rPr lang="en-GB" sz="2000" dirty="0"/>
                  <a:t> parallel to the roadway. The car passes over a rise in the roadway such that the top of the rise is shaped like a circle of radius 50.0 m. At the moment the car is at the top of the rise, its velocity vector is horizontal and has a magnitude </a:t>
                </a:r>
                <a:r>
                  <a:rPr lang="en-GB" sz="2000" dirty="0" smtClean="0"/>
                  <a:t>of 6.00 </a:t>
                </a:r>
                <a:r>
                  <a:rPr lang="en-GB" sz="2000" dirty="0"/>
                  <a:t>m/s. What are the magnitude and direction of the total acceleration vector for the car at this </a:t>
                </a:r>
                <a:r>
                  <a:rPr lang="en-GB" sz="2000" dirty="0" smtClean="0"/>
                  <a:t>instant</a:t>
                </a:r>
                <a:r>
                  <a:rPr lang="en-GB" sz="2000" dirty="0"/>
                  <a:t>? </a:t>
                </a:r>
              </a:p>
              <a:p>
                <a:pPr marL="0" indent="0">
                  <a:buNone/>
                </a:pPr>
                <a:r>
                  <a:rPr lang="en-SG" sz="2000" b="1" dirty="0" smtClean="0"/>
                  <a:t>Solution:</a:t>
                </a:r>
              </a:p>
              <a:p>
                <a:pPr marL="0" indent="0">
                  <a:spcBef>
                    <a:spcPts val="600"/>
                  </a:spcBef>
                  <a:buNone/>
                </a:pPr>
                <a14:m>
                  <m:oMathPara xmlns:m="http://schemas.openxmlformats.org/officeDocument/2006/math">
                    <m:oMathParaPr>
                      <m:jc m:val="left"/>
                    </m:oMathParaPr>
                    <m:oMath xmlns:m="http://schemas.openxmlformats.org/officeDocument/2006/math">
                      <m:sSub>
                        <m:sSubPr>
                          <m:ctrlPr>
                            <a:rPr lang="en-SG" sz="2000" i="1">
                              <a:latin typeface="Cambria Math" panose="02040503050406030204" pitchFamily="18" charset="0"/>
                            </a:rPr>
                          </m:ctrlPr>
                        </m:sSubPr>
                        <m:e>
                          <m:r>
                            <a:rPr lang="en-SG" sz="2000" b="0" i="1" smtClean="0">
                              <a:latin typeface="Cambria Math" panose="02040503050406030204" pitchFamily="18" charset="0"/>
                            </a:rPr>
                            <m:t>𝑎</m:t>
                          </m:r>
                        </m:e>
                        <m:sub>
                          <m:r>
                            <m:rPr>
                              <m:sty m:val="p"/>
                            </m:rPr>
                            <a:rPr lang="en-SG" sz="2000">
                              <a:latin typeface="Cambria Math" panose="02040503050406030204" pitchFamily="18" charset="0"/>
                            </a:rPr>
                            <m:t>tan</m:t>
                          </m:r>
                        </m:sub>
                      </m:sSub>
                      <m:r>
                        <a:rPr lang="en-SG" sz="2000" b="0" i="1" smtClean="0">
                          <a:latin typeface="Cambria Math" panose="02040503050406030204" pitchFamily="18" charset="0"/>
                        </a:rPr>
                        <m:t>=3.00</m:t>
                      </m:r>
                      <m:r>
                        <a:rPr lang="en-SG" sz="2000" b="0" i="0" smtClean="0">
                          <a:latin typeface="Cambria Math" panose="02040503050406030204" pitchFamily="18" charset="0"/>
                        </a:rPr>
                        <m:t> </m:t>
                      </m:r>
                      <m:r>
                        <m:rPr>
                          <m:sty m:val="p"/>
                        </m:rPr>
                        <a:rPr lang="en-SG" sz="2000">
                          <a:latin typeface="Cambria Math" panose="02040503050406030204" pitchFamily="18" charset="0"/>
                        </a:rPr>
                        <m:t>m</m:t>
                      </m:r>
                      <m:r>
                        <a:rPr lang="en-SG" sz="2000">
                          <a:latin typeface="Cambria Math" panose="02040503050406030204" pitchFamily="18" charset="0"/>
                        </a:rPr>
                        <m:t>/</m:t>
                      </m:r>
                      <m:sSup>
                        <m:sSupPr>
                          <m:ctrlPr>
                            <a:rPr lang="en-SG" sz="2000" i="1">
                              <a:latin typeface="Cambria Math" panose="02040503050406030204" pitchFamily="18" charset="0"/>
                            </a:rPr>
                          </m:ctrlPr>
                        </m:sSupPr>
                        <m:e>
                          <m:r>
                            <m:rPr>
                              <m:sty m:val="p"/>
                            </m:rPr>
                            <a:rPr lang="en-SG" sz="2000">
                              <a:latin typeface="Cambria Math" panose="02040503050406030204" pitchFamily="18" charset="0"/>
                            </a:rPr>
                            <m:t>s</m:t>
                          </m:r>
                        </m:e>
                        <m:sup>
                          <m:r>
                            <a:rPr lang="en-SG" sz="2000">
                              <a:latin typeface="Cambria Math" panose="02040503050406030204" pitchFamily="18" charset="0"/>
                            </a:rPr>
                            <m:t>2</m:t>
                          </m:r>
                        </m:sup>
                      </m:sSup>
                    </m:oMath>
                  </m:oMathPara>
                </a14:m>
                <a:endParaRPr lang="en-SG" sz="2000" baseline="30000" dirty="0" smtClean="0"/>
              </a:p>
              <a:p>
                <a:pPr marL="0" indent="0">
                  <a:lnSpc>
                    <a:spcPct val="150000"/>
                  </a:lnSpc>
                  <a:spcBef>
                    <a:spcPts val="0"/>
                  </a:spcBef>
                  <a:spcAft>
                    <a:spcPts val="0"/>
                  </a:spcAft>
                  <a:buNone/>
                </a:pPr>
                <a14:m>
                  <m:oMathPara xmlns:m="http://schemas.openxmlformats.org/officeDocument/2006/math">
                    <m:oMathParaPr>
                      <m:jc m:val="left"/>
                    </m:oMathParaPr>
                    <m:oMath xmlns:m="http://schemas.openxmlformats.org/officeDocument/2006/math">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𝑎</m:t>
                          </m:r>
                        </m:e>
                        <m:sup>
                          <m:r>
                            <a:rPr lang="en-SG" sz="2000" b="0" i="1" smtClean="0">
                              <a:latin typeface="Cambria Math" panose="02040503050406030204" pitchFamily="18" charset="0"/>
                            </a:rPr>
                            <m:t>2</m:t>
                          </m:r>
                        </m:sup>
                      </m:sSup>
                      <m:r>
                        <a:rPr lang="en-SG" sz="2000" b="0" i="1" smtClean="0">
                          <a:latin typeface="Cambria Math" panose="02040503050406030204" pitchFamily="18" charset="0"/>
                        </a:rPr>
                        <m:t>=</m:t>
                      </m:r>
                      <m:sSubSup>
                        <m:sSubSupPr>
                          <m:ctrlPr>
                            <a:rPr lang="en-SG" sz="2000" b="0" i="1" smtClean="0">
                              <a:latin typeface="Cambria Math" panose="02040503050406030204" pitchFamily="18" charset="0"/>
                            </a:rPr>
                          </m:ctrlPr>
                        </m:sSubSupPr>
                        <m:e>
                          <m:r>
                            <a:rPr lang="en-SG" sz="2000" i="1">
                              <a:latin typeface="Cambria Math" panose="02040503050406030204" pitchFamily="18" charset="0"/>
                            </a:rPr>
                            <m:t>𝑎</m:t>
                          </m:r>
                        </m:e>
                        <m:sub>
                          <m:r>
                            <m:rPr>
                              <m:sty m:val="p"/>
                            </m:rPr>
                            <a:rPr lang="en-SG" sz="2000">
                              <a:latin typeface="Cambria Math" panose="02040503050406030204" pitchFamily="18" charset="0"/>
                            </a:rPr>
                            <m:t>tan</m:t>
                          </m:r>
                        </m:sub>
                        <m:sup>
                          <m:r>
                            <a:rPr lang="en-SG" sz="2000" b="0" i="1" smtClean="0">
                              <a:latin typeface="Cambria Math" panose="02040503050406030204" pitchFamily="18" charset="0"/>
                            </a:rPr>
                            <m:t>2</m:t>
                          </m:r>
                        </m:sup>
                      </m:sSubSup>
                      <m:r>
                        <a:rPr lang="en-SG" sz="2000" b="0" i="1" smtClean="0">
                          <a:latin typeface="Cambria Math" panose="02040503050406030204" pitchFamily="18" charset="0"/>
                        </a:rPr>
                        <m:t>+</m:t>
                      </m:r>
                      <m:sSubSup>
                        <m:sSubSupPr>
                          <m:ctrlPr>
                            <a:rPr lang="en-SG" sz="2000" b="0" i="1" smtClean="0">
                              <a:latin typeface="Cambria Math" panose="02040503050406030204" pitchFamily="18" charset="0"/>
                            </a:rPr>
                          </m:ctrlPr>
                        </m:sSubSupPr>
                        <m:e>
                          <m:r>
                            <a:rPr lang="en-SG" sz="2000" b="0" i="1" smtClean="0">
                              <a:latin typeface="Cambria Math" panose="02040503050406030204" pitchFamily="18" charset="0"/>
                            </a:rPr>
                            <m:t>𝑎</m:t>
                          </m:r>
                        </m:e>
                        <m:sub>
                          <m:r>
                            <a:rPr lang="en-SG" sz="2000" b="0" i="1" smtClean="0">
                              <a:latin typeface="Cambria Math" panose="02040503050406030204" pitchFamily="18" charset="0"/>
                            </a:rPr>
                            <m:t>𝑟𝑎𝑑</m:t>
                          </m:r>
                        </m:sub>
                        <m:sup>
                          <m:r>
                            <a:rPr lang="en-SG" sz="2000" b="0" i="1" smtClean="0">
                              <a:latin typeface="Cambria Math" panose="02040503050406030204" pitchFamily="18" charset="0"/>
                            </a:rPr>
                            <m:t>2</m:t>
                          </m:r>
                        </m:sup>
                      </m:sSubSup>
                      <m:r>
                        <a:rPr lang="en-SG" sz="2000" b="0" i="1" smtClean="0">
                          <a:latin typeface="Cambria Math" panose="02040503050406030204" pitchFamily="18" charset="0"/>
                        </a:rPr>
                        <m:t>=</m:t>
                      </m:r>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3.00</m:t>
                          </m:r>
                        </m:e>
                        <m:sup>
                          <m:r>
                            <a:rPr lang="en-SG" sz="2000" b="0" i="1" smtClean="0">
                              <a:latin typeface="Cambria Math" panose="02040503050406030204" pitchFamily="18" charset="0"/>
                            </a:rPr>
                            <m:t>2</m:t>
                          </m:r>
                        </m:sup>
                      </m:sSup>
                      <m:r>
                        <a:rPr lang="en-SG" sz="2000" b="0" i="1" smtClean="0">
                          <a:latin typeface="Cambria Math" panose="02040503050406030204" pitchFamily="18" charset="0"/>
                        </a:rPr>
                        <m:t>+</m:t>
                      </m:r>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0.72</m:t>
                          </m:r>
                        </m:e>
                        <m:sup>
                          <m:r>
                            <a:rPr lang="en-SG" sz="2000" b="0" i="1" smtClean="0">
                              <a:latin typeface="Cambria Math" panose="02040503050406030204" pitchFamily="18" charset="0"/>
                            </a:rPr>
                            <m:t>2</m:t>
                          </m:r>
                        </m:sup>
                      </m:sSup>
                    </m:oMath>
                  </m:oMathPara>
                </a14:m>
                <a:endParaRPr lang="en-SG" sz="2000" dirty="0" smtClean="0"/>
              </a:p>
              <a:p>
                <a:pPr marL="0" indent="0">
                  <a:lnSpc>
                    <a:spcPct val="150000"/>
                  </a:lnSpc>
                  <a:spcBef>
                    <a:spcPts val="0"/>
                  </a:spcBef>
                  <a:spcAft>
                    <a:spcPts val="0"/>
                  </a:spcAft>
                  <a:buNone/>
                </a:pPr>
                <a14:m>
                  <m:oMathPara xmlns:m="http://schemas.openxmlformats.org/officeDocument/2006/math">
                    <m:oMathParaPr>
                      <m:jc m:val="left"/>
                    </m:oMathParaPr>
                    <m:oMath xmlns:m="http://schemas.openxmlformats.org/officeDocument/2006/math">
                      <m:r>
                        <a:rPr lang="en-SG" sz="2000" b="0" i="1" smtClean="0">
                          <a:latin typeface="Cambria Math" panose="02040503050406030204" pitchFamily="18" charset="0"/>
                        </a:rPr>
                        <m:t>𝑎</m:t>
                      </m:r>
                      <m:r>
                        <a:rPr lang="en-SG" sz="2000" b="0" i="1" smtClean="0">
                          <a:latin typeface="Cambria Math" panose="02040503050406030204" pitchFamily="18" charset="0"/>
                        </a:rPr>
                        <m:t>=</m:t>
                      </m:r>
                      <m:rad>
                        <m:radPr>
                          <m:degHide m:val="on"/>
                          <m:ctrlPr>
                            <a:rPr lang="en-SG" sz="2000" b="0" i="1" smtClean="0">
                              <a:latin typeface="Cambria Math" panose="02040503050406030204" pitchFamily="18" charset="0"/>
                            </a:rPr>
                          </m:ctrlPr>
                        </m:radPr>
                        <m:deg/>
                        <m:e>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3.00</m:t>
                              </m:r>
                            </m:e>
                            <m:sup>
                              <m:r>
                                <a:rPr lang="en-SG" sz="2000" b="0" i="1" smtClean="0">
                                  <a:latin typeface="Cambria Math" panose="02040503050406030204" pitchFamily="18" charset="0"/>
                                </a:rPr>
                                <m:t>2</m:t>
                              </m:r>
                            </m:sup>
                          </m:sSup>
                          <m:r>
                            <a:rPr lang="en-SG" sz="2000" b="0" i="1" smtClean="0">
                              <a:latin typeface="Cambria Math" panose="02040503050406030204" pitchFamily="18" charset="0"/>
                            </a:rPr>
                            <m:t>+</m:t>
                          </m:r>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0.72</m:t>
                              </m:r>
                            </m:e>
                            <m:sup>
                              <m:r>
                                <a:rPr lang="en-SG" sz="2000" b="0" i="1" smtClean="0">
                                  <a:latin typeface="Cambria Math" panose="02040503050406030204" pitchFamily="18" charset="0"/>
                                </a:rPr>
                                <m:t>2</m:t>
                              </m:r>
                            </m:sup>
                          </m:sSup>
                        </m:e>
                      </m:rad>
                      <m:r>
                        <a:rPr lang="en-SG" sz="2000" b="0" i="1" smtClean="0">
                          <a:latin typeface="Cambria Math" panose="02040503050406030204" pitchFamily="18" charset="0"/>
                        </a:rPr>
                        <m:t>=3.09</m:t>
                      </m:r>
                      <m:r>
                        <a:rPr lang="en-SG" sz="2000" b="0" i="0" smtClean="0">
                          <a:latin typeface="Cambria Math" panose="02040503050406030204" pitchFamily="18" charset="0"/>
                        </a:rPr>
                        <m:t> </m:t>
                      </m:r>
                      <m:r>
                        <m:rPr>
                          <m:sty m:val="p"/>
                        </m:rPr>
                        <a:rPr lang="en-SG" sz="2000" b="0" i="0" smtClean="0">
                          <a:latin typeface="Cambria Math" panose="02040503050406030204" pitchFamily="18" charset="0"/>
                        </a:rPr>
                        <m:t>m</m:t>
                      </m:r>
                      <m:r>
                        <a:rPr lang="en-SG" sz="2000" b="0" i="0" smtClean="0">
                          <a:latin typeface="Cambria Math" panose="02040503050406030204" pitchFamily="18" charset="0"/>
                        </a:rPr>
                        <m:t>/</m:t>
                      </m:r>
                      <m:sSup>
                        <m:sSupPr>
                          <m:ctrlPr>
                            <a:rPr lang="en-SG" sz="2000" b="0" i="1" smtClean="0">
                              <a:latin typeface="Cambria Math" panose="02040503050406030204" pitchFamily="18" charset="0"/>
                            </a:rPr>
                          </m:ctrlPr>
                        </m:sSupPr>
                        <m:e>
                          <m:r>
                            <m:rPr>
                              <m:sty m:val="p"/>
                            </m:rPr>
                            <a:rPr lang="en-SG" sz="2000" b="0" i="0" smtClean="0">
                              <a:latin typeface="Cambria Math" panose="02040503050406030204" pitchFamily="18" charset="0"/>
                            </a:rPr>
                            <m:t>s</m:t>
                          </m:r>
                        </m:e>
                        <m:sup>
                          <m:r>
                            <a:rPr lang="en-SG" sz="2000" b="0" i="0" smtClean="0">
                              <a:latin typeface="Cambria Math" panose="02040503050406030204" pitchFamily="18" charset="0"/>
                            </a:rPr>
                            <m:t>2</m:t>
                          </m:r>
                        </m:sup>
                      </m:sSup>
                    </m:oMath>
                  </m:oMathPara>
                </a14:m>
                <a:endParaRPr lang="en-SG" sz="2000" dirty="0" smtClean="0"/>
              </a:p>
              <a:p>
                <a:pPr marL="0" indent="0">
                  <a:lnSpc>
                    <a:spcPct val="150000"/>
                  </a:lnSpc>
                  <a:spcBef>
                    <a:spcPts val="0"/>
                  </a:spcBef>
                  <a:spcAft>
                    <a:spcPts val="0"/>
                  </a:spcAft>
                  <a:buNone/>
                </a:pPr>
                <a14:m>
                  <m:oMathPara xmlns:m="http://schemas.openxmlformats.org/officeDocument/2006/math">
                    <m:oMathParaPr>
                      <m:jc m:val="left"/>
                    </m:oMathParaPr>
                    <m:oMath xmlns:m="http://schemas.openxmlformats.org/officeDocument/2006/math">
                      <m:r>
                        <a:rPr lang="en-SG" sz="2000" b="0" i="1" smtClean="0">
                          <a:latin typeface="Cambria Math" panose="02040503050406030204" pitchFamily="18" charset="0"/>
                        </a:rPr>
                        <m:t>𝜃</m:t>
                      </m:r>
                      <m:r>
                        <a:rPr lang="en-SG" sz="2000" b="0" i="1" smtClean="0">
                          <a:latin typeface="Cambria Math" panose="02040503050406030204" pitchFamily="18" charset="0"/>
                        </a:rPr>
                        <m:t>=</m:t>
                      </m:r>
                      <m:func>
                        <m:funcPr>
                          <m:ctrlPr>
                            <a:rPr lang="en-SG" sz="2000" b="0" i="1" smtClean="0">
                              <a:latin typeface="Cambria Math" panose="02040503050406030204" pitchFamily="18" charset="0"/>
                            </a:rPr>
                          </m:ctrlPr>
                        </m:funcPr>
                        <m:fName>
                          <m:sSup>
                            <m:sSupPr>
                              <m:ctrlPr>
                                <a:rPr lang="en-SG" sz="2000" b="0" i="1" smtClean="0">
                                  <a:latin typeface="Cambria Math" panose="02040503050406030204" pitchFamily="18" charset="0"/>
                                </a:rPr>
                              </m:ctrlPr>
                            </m:sSupPr>
                            <m:e>
                              <m:r>
                                <m:rPr>
                                  <m:sty m:val="p"/>
                                </m:rPr>
                                <a:rPr lang="en-SG" sz="2000" b="0" i="0" smtClean="0">
                                  <a:latin typeface="Cambria Math" panose="02040503050406030204" pitchFamily="18" charset="0"/>
                                </a:rPr>
                                <m:t>tan</m:t>
                              </m:r>
                            </m:e>
                            <m:sup>
                              <m:r>
                                <a:rPr lang="en-SG" sz="2000" b="0" i="1" smtClean="0">
                                  <a:latin typeface="Cambria Math" panose="02040503050406030204" pitchFamily="18" charset="0"/>
                                </a:rPr>
                                <m:t>−1</m:t>
                              </m:r>
                            </m:sup>
                          </m:sSup>
                        </m:fName>
                        <m:e>
                          <m:f>
                            <m:fPr>
                              <m:ctrlPr>
                                <a:rPr lang="en-SG" sz="2000" b="0" i="1" smtClean="0">
                                  <a:latin typeface="Cambria Math" panose="02040503050406030204" pitchFamily="18" charset="0"/>
                                </a:rPr>
                              </m:ctrlPr>
                            </m:fPr>
                            <m:num>
                              <m:sSub>
                                <m:sSubPr>
                                  <m:ctrlPr>
                                    <a:rPr lang="en-SG" sz="2000" b="0" i="1" smtClean="0">
                                      <a:latin typeface="Cambria Math" panose="02040503050406030204" pitchFamily="18" charset="0"/>
                                    </a:rPr>
                                  </m:ctrlPr>
                                </m:sSubPr>
                                <m:e>
                                  <m:r>
                                    <a:rPr lang="en-SG" sz="2000" b="0" i="1" smtClean="0">
                                      <a:latin typeface="Cambria Math" panose="02040503050406030204" pitchFamily="18" charset="0"/>
                                    </a:rPr>
                                    <m:t>𝑎</m:t>
                                  </m:r>
                                </m:e>
                                <m:sub>
                                  <m:r>
                                    <a:rPr lang="en-SG" sz="2000" b="0" i="1" smtClean="0">
                                      <a:latin typeface="Cambria Math" panose="02040503050406030204" pitchFamily="18" charset="0"/>
                                    </a:rPr>
                                    <m:t>𝑟𝑎𝑑</m:t>
                                  </m:r>
                                </m:sub>
                              </m:sSub>
                            </m:num>
                            <m:den>
                              <m:sSub>
                                <m:sSubPr>
                                  <m:ctrlPr>
                                    <a:rPr lang="en-SG" sz="2000" i="1">
                                      <a:latin typeface="Cambria Math" panose="02040503050406030204" pitchFamily="18" charset="0"/>
                                    </a:rPr>
                                  </m:ctrlPr>
                                </m:sSubPr>
                                <m:e>
                                  <m:r>
                                    <a:rPr lang="en-SG" sz="2000" i="1">
                                      <a:latin typeface="Cambria Math" panose="02040503050406030204" pitchFamily="18" charset="0"/>
                                    </a:rPr>
                                    <m:t>𝑎</m:t>
                                  </m:r>
                                </m:e>
                                <m:sub>
                                  <m:r>
                                    <m:rPr>
                                      <m:sty m:val="p"/>
                                    </m:rPr>
                                    <a:rPr lang="en-SG" sz="2000">
                                      <a:latin typeface="Cambria Math" panose="02040503050406030204" pitchFamily="18" charset="0"/>
                                    </a:rPr>
                                    <m:t>tan</m:t>
                                  </m:r>
                                </m:sub>
                              </m:sSub>
                            </m:den>
                          </m:f>
                        </m:e>
                      </m:func>
                      <m:r>
                        <a:rPr lang="en-SG" sz="2000" b="0" i="1" smtClean="0">
                          <a:latin typeface="Cambria Math" panose="02040503050406030204" pitchFamily="18" charset="0"/>
                        </a:rPr>
                        <m:t>=</m:t>
                      </m:r>
                      <m:func>
                        <m:funcPr>
                          <m:ctrlPr>
                            <a:rPr lang="en-SG" sz="2000" b="0" i="1" smtClean="0">
                              <a:latin typeface="Cambria Math" panose="02040503050406030204" pitchFamily="18" charset="0"/>
                            </a:rPr>
                          </m:ctrlPr>
                        </m:funcPr>
                        <m:fName>
                          <m:sSup>
                            <m:sSupPr>
                              <m:ctrlPr>
                                <a:rPr lang="en-SG" sz="2000" b="0" i="1" smtClean="0">
                                  <a:latin typeface="Cambria Math" panose="02040503050406030204" pitchFamily="18" charset="0"/>
                                </a:rPr>
                              </m:ctrlPr>
                            </m:sSupPr>
                            <m:e>
                              <m:r>
                                <m:rPr>
                                  <m:sty m:val="p"/>
                                </m:rPr>
                                <a:rPr lang="en-SG" sz="2000" b="0" i="0" smtClean="0">
                                  <a:latin typeface="Cambria Math" panose="02040503050406030204" pitchFamily="18" charset="0"/>
                                </a:rPr>
                                <m:t>tan</m:t>
                              </m:r>
                            </m:e>
                            <m:sup>
                              <m:r>
                                <a:rPr lang="en-SG" sz="2000" b="0" i="1" smtClean="0">
                                  <a:latin typeface="Cambria Math" panose="02040503050406030204" pitchFamily="18" charset="0"/>
                                </a:rPr>
                                <m:t>−1</m:t>
                              </m:r>
                            </m:sup>
                          </m:sSup>
                        </m:fName>
                        <m:e>
                          <m:f>
                            <m:fPr>
                              <m:ctrlPr>
                                <a:rPr lang="en-SG" sz="2000" b="0" i="1" smtClean="0">
                                  <a:latin typeface="Cambria Math" panose="02040503050406030204" pitchFamily="18" charset="0"/>
                                </a:rPr>
                              </m:ctrlPr>
                            </m:fPr>
                            <m:num>
                              <m:r>
                                <a:rPr lang="en-SG" sz="2000" b="0" i="1" smtClean="0">
                                  <a:latin typeface="Cambria Math" panose="02040503050406030204" pitchFamily="18" charset="0"/>
                                </a:rPr>
                                <m:t>0.72</m:t>
                              </m:r>
                            </m:num>
                            <m:den>
                              <m:r>
                                <a:rPr lang="en-SG" sz="2000" b="0" i="1" smtClean="0">
                                  <a:latin typeface="Cambria Math" panose="02040503050406030204" pitchFamily="18" charset="0"/>
                                </a:rPr>
                                <m:t>3.00</m:t>
                              </m:r>
                            </m:den>
                          </m:f>
                        </m:e>
                      </m:func>
                      <m:r>
                        <a:rPr lang="en-SG" sz="2000" b="0" i="1" smtClean="0">
                          <a:latin typeface="Cambria Math" panose="02040503050406030204" pitchFamily="18" charset="0"/>
                        </a:rPr>
                        <m:t>=13.5°</m:t>
                      </m:r>
                    </m:oMath>
                  </m:oMathPara>
                </a14:m>
                <a:endParaRPr lang="en-SG"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440000"/>
                <a:ext cx="6945116" cy="4680000"/>
              </a:xfrm>
              <a:blipFill>
                <a:blip r:embed="rId2"/>
                <a:stretch>
                  <a:fillRect l="-2195" t="-651" r="-2283" b="-3516"/>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46</a:t>
            </a:fld>
            <a:endParaRPr lang="en-US" dirty="0"/>
          </a:p>
        </p:txBody>
      </p:sp>
      <p:grpSp>
        <p:nvGrpSpPr>
          <p:cNvPr id="17" name="Group 16"/>
          <p:cNvGrpSpPr/>
          <p:nvPr/>
        </p:nvGrpSpPr>
        <p:grpSpPr>
          <a:xfrm>
            <a:off x="6592653" y="1440000"/>
            <a:ext cx="5807036" cy="6346186"/>
            <a:chOff x="2430523" y="3491101"/>
            <a:chExt cx="5807036" cy="6346186"/>
          </a:xfrm>
        </p:grpSpPr>
        <p:pic>
          <p:nvPicPr>
            <p:cNvPr id="7" name="Picture 2" descr="C:\Program Files\Microsoft Office\MEDIA\CAGCAT10\j0212957.wmf"/>
            <p:cNvPicPr>
              <a:picLocks noChangeAspect="1" noChangeArrowheads="1"/>
            </p:cNvPicPr>
            <p:nvPr/>
          </p:nvPicPr>
          <p:blipFill>
            <a:blip r:embed="rId3" cstate="print"/>
            <a:srcRect/>
            <a:stretch>
              <a:fillRect/>
            </a:stretch>
          </p:blipFill>
          <p:spPr bwMode="auto">
            <a:xfrm flipH="1">
              <a:off x="4842823" y="3491101"/>
              <a:ext cx="878223" cy="551460"/>
            </a:xfrm>
            <a:prstGeom prst="rect">
              <a:avLst/>
            </a:prstGeom>
            <a:noFill/>
          </p:spPr>
        </p:pic>
        <p:cxnSp>
          <p:nvCxnSpPr>
            <p:cNvPr id="8" name="Straight Arrow Connector 7"/>
            <p:cNvCxnSpPr/>
            <p:nvPr/>
          </p:nvCxnSpPr>
          <p:spPr>
            <a:xfrm>
              <a:off x="5329053" y="4054433"/>
              <a:ext cx="162000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317177" y="4054434"/>
              <a:ext cx="0" cy="1080655"/>
            </a:xfrm>
            <a:prstGeom prst="straightConnector1">
              <a:avLst/>
            </a:pr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49042" y="5253842"/>
              <a:ext cx="110440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0.72 m/s</a:t>
              </a:r>
              <a:r>
                <a:rPr lang="en-GB"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706592" y="3543795"/>
              <a:ext cx="110440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3.00 m/s</a:t>
              </a:r>
              <a:r>
                <a:rPr lang="en-GB"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cxnSp>
          <p:nvCxnSpPr>
            <p:cNvPr id="12" name="Straight Arrow Connector 11"/>
            <p:cNvCxnSpPr/>
            <p:nvPr/>
          </p:nvCxnSpPr>
          <p:spPr>
            <a:xfrm>
              <a:off x="5329053" y="4066310"/>
              <a:ext cx="1620000" cy="1033153"/>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22223" y="5099463"/>
              <a:ext cx="890648" cy="369332"/>
            </a:xfrm>
            <a:prstGeom prst="rect">
              <a:avLst/>
            </a:prstGeom>
            <a:noFill/>
          </p:spPr>
          <p:txBody>
            <a:bodyPr wrap="square" rtlCol="0">
              <a:spAutoFit/>
            </a:bodyPr>
            <a:lstStyle/>
            <a:p>
              <a:r>
                <a:rPr lang="en-GB" i="1" dirty="0">
                  <a:latin typeface="Times New Roman" panose="02020603050405020304" pitchFamily="18" charset="0"/>
                  <a:cs typeface="Times New Roman" panose="02020603050405020304" pitchFamily="18" charset="0"/>
                </a:rPr>
                <a:t>a</a:t>
              </a:r>
              <a:r>
                <a:rPr lang="en-GB" dirty="0">
                  <a:latin typeface="Times New Roman" panose="02020603050405020304" pitchFamily="18" charset="0"/>
                  <a:cs typeface="Times New Roman" panose="02020603050405020304" pitchFamily="18" charset="0"/>
                </a:rPr>
                <a:t> m/s</a:t>
              </a:r>
              <a:r>
                <a:rPr lang="en-GB"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sp>
          <p:nvSpPr>
            <p:cNvPr id="14" name="Arc 13"/>
            <p:cNvSpPr/>
            <p:nvPr/>
          </p:nvSpPr>
          <p:spPr>
            <a:xfrm rot="5400000">
              <a:off x="4848103" y="3577441"/>
              <a:ext cx="1021278" cy="1021278"/>
            </a:xfrm>
            <a:prstGeom prst="arc">
              <a:avLst>
                <a:gd name="adj1" fmla="val 16200000"/>
                <a:gd name="adj2" fmla="val 181163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955476" y="4099956"/>
              <a:ext cx="447626" cy="369332"/>
            </a:xfrm>
            <a:prstGeom prst="rect">
              <a:avLst/>
            </a:prstGeom>
            <a:noFill/>
          </p:spPr>
          <p:txBody>
            <a:bodyPr wrap="square" rtlCol="0">
              <a:spAutoFit/>
            </a:bodyPr>
            <a:lstStyle/>
            <a:p>
              <a:r>
                <a:rPr lang="el-GR" i="1" dirty="0">
                  <a:latin typeface="Times New Roman" panose="02020603050405020304" pitchFamily="18" charset="0"/>
                  <a:cs typeface="Times New Roman" panose="02020603050405020304" pitchFamily="18" charset="0"/>
                </a:rPr>
                <a:t>θ</a:t>
              </a:r>
              <a:endParaRPr lang="en-US" i="1" baseline="30000" dirty="0">
                <a:latin typeface="Times New Roman" panose="02020603050405020304" pitchFamily="18" charset="0"/>
                <a:cs typeface="Times New Roman" panose="02020603050405020304" pitchFamily="18" charset="0"/>
              </a:endParaRPr>
            </a:p>
          </p:txBody>
        </p:sp>
        <p:sp>
          <p:nvSpPr>
            <p:cNvPr id="16" name="Arc 15"/>
            <p:cNvSpPr/>
            <p:nvPr/>
          </p:nvSpPr>
          <p:spPr>
            <a:xfrm>
              <a:off x="2430523" y="4030251"/>
              <a:ext cx="5807036" cy="5807036"/>
            </a:xfrm>
            <a:prstGeom prst="arc">
              <a:avLst>
                <a:gd name="adj1" fmla="val 14908460"/>
                <a:gd name="adj2" fmla="val 1752608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Footer Placeholder 5"/>
          <p:cNvSpPr>
            <a:spLocks noGrp="1"/>
          </p:cNvSpPr>
          <p:nvPr>
            <p:ph type="ftr" sz="quarter" idx="11"/>
          </p:nvPr>
        </p:nvSpPr>
        <p:spPr/>
        <p:txBody>
          <a:bodyPr/>
          <a:lstStyle/>
          <a:p>
            <a:r>
              <a:rPr lang="en-US" smtClean="0"/>
              <a:t>Official (Closed), Non-sensitive</a:t>
            </a:r>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4845698" y="3864499"/>
                <a:ext cx="3731086" cy="7099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sz="2000" b="0" i="1" smtClean="0">
                              <a:latin typeface="Cambria Math" panose="02040503050406030204" pitchFamily="18" charset="0"/>
                            </a:rPr>
                          </m:ctrlPr>
                        </m:sSubPr>
                        <m:e>
                          <m:r>
                            <a:rPr lang="en-SG" sz="2000" b="0" i="1" smtClean="0">
                              <a:latin typeface="Cambria Math" panose="02040503050406030204" pitchFamily="18" charset="0"/>
                            </a:rPr>
                            <m:t>𝑎</m:t>
                          </m:r>
                        </m:e>
                        <m:sub>
                          <m:r>
                            <a:rPr lang="en-SG" sz="2000" b="0" i="1" smtClean="0">
                              <a:latin typeface="Cambria Math" panose="02040503050406030204" pitchFamily="18" charset="0"/>
                            </a:rPr>
                            <m:t>𝑟𝑎𝑑</m:t>
                          </m:r>
                        </m:sub>
                      </m:sSub>
                      <m:r>
                        <a:rPr lang="en-SG" sz="2000" b="0" i="1" smtClean="0">
                          <a:latin typeface="Cambria Math" panose="02040503050406030204" pitchFamily="18" charset="0"/>
                        </a:rPr>
                        <m:t>=</m:t>
                      </m:r>
                      <m:f>
                        <m:fPr>
                          <m:ctrlPr>
                            <a:rPr lang="en-SG" sz="2000" b="0" i="1" smtClean="0">
                              <a:latin typeface="Cambria Math" panose="02040503050406030204" pitchFamily="18" charset="0"/>
                            </a:rPr>
                          </m:ctrlPr>
                        </m:fPr>
                        <m:num>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𝑣</m:t>
                              </m:r>
                            </m:e>
                            <m:sup>
                              <m:r>
                                <a:rPr lang="en-SG" sz="2000" b="0" i="1" smtClean="0">
                                  <a:latin typeface="Cambria Math" panose="02040503050406030204" pitchFamily="18" charset="0"/>
                                </a:rPr>
                                <m:t>2</m:t>
                              </m:r>
                            </m:sup>
                          </m:sSup>
                        </m:num>
                        <m:den>
                          <m:r>
                            <a:rPr lang="en-SG" sz="2000" b="0" i="1" smtClean="0">
                              <a:latin typeface="Cambria Math" panose="02040503050406030204" pitchFamily="18" charset="0"/>
                            </a:rPr>
                            <m:t>𝑅</m:t>
                          </m:r>
                        </m:den>
                      </m:f>
                      <m:r>
                        <a:rPr lang="en-SG" sz="2000" b="0" i="1" smtClean="0">
                          <a:latin typeface="Cambria Math" panose="02040503050406030204" pitchFamily="18" charset="0"/>
                        </a:rPr>
                        <m:t>=</m:t>
                      </m:r>
                      <m:f>
                        <m:fPr>
                          <m:ctrlPr>
                            <a:rPr lang="en-SG" sz="2000" b="0" i="1" smtClean="0">
                              <a:latin typeface="Cambria Math" panose="02040503050406030204" pitchFamily="18" charset="0"/>
                            </a:rPr>
                          </m:ctrlPr>
                        </m:fPr>
                        <m:num>
                          <m:sSup>
                            <m:sSupPr>
                              <m:ctrlPr>
                                <a:rPr lang="en-SG" sz="2000" b="0" i="1" smtClean="0">
                                  <a:latin typeface="Cambria Math" panose="02040503050406030204" pitchFamily="18" charset="0"/>
                                </a:rPr>
                              </m:ctrlPr>
                            </m:sSupPr>
                            <m:e>
                              <m:r>
                                <a:rPr lang="en-SG" sz="2000" b="0" i="1" smtClean="0">
                                  <a:latin typeface="Cambria Math" panose="02040503050406030204" pitchFamily="18" charset="0"/>
                                </a:rPr>
                                <m:t>6.00</m:t>
                              </m:r>
                            </m:e>
                            <m:sup>
                              <m:r>
                                <a:rPr lang="en-SG" sz="2000" b="0" i="1" smtClean="0">
                                  <a:latin typeface="Cambria Math" panose="02040503050406030204" pitchFamily="18" charset="0"/>
                                </a:rPr>
                                <m:t>2</m:t>
                              </m:r>
                            </m:sup>
                          </m:sSup>
                        </m:num>
                        <m:den>
                          <m:r>
                            <a:rPr lang="en-SG" sz="2000" b="0" i="1" smtClean="0">
                              <a:latin typeface="Cambria Math" panose="02040503050406030204" pitchFamily="18" charset="0"/>
                            </a:rPr>
                            <m:t>50.0</m:t>
                          </m:r>
                        </m:den>
                      </m:f>
                      <m:r>
                        <a:rPr lang="en-SG" sz="2000" b="0" i="1" smtClean="0">
                          <a:latin typeface="Cambria Math" panose="02040503050406030204" pitchFamily="18" charset="0"/>
                        </a:rPr>
                        <m:t>=0.72</m:t>
                      </m:r>
                      <m:r>
                        <a:rPr lang="en-SG" sz="2000" b="0" i="0" smtClean="0">
                          <a:latin typeface="Cambria Math" panose="02040503050406030204" pitchFamily="18" charset="0"/>
                        </a:rPr>
                        <m:t> </m:t>
                      </m:r>
                      <m:r>
                        <m:rPr>
                          <m:sty m:val="p"/>
                        </m:rPr>
                        <a:rPr lang="en-SG" sz="2000" b="0" i="0" smtClean="0">
                          <a:latin typeface="Cambria Math" panose="02040503050406030204" pitchFamily="18" charset="0"/>
                        </a:rPr>
                        <m:t>m</m:t>
                      </m:r>
                      <m:r>
                        <a:rPr lang="en-SG" sz="2000" b="0" i="0" smtClean="0">
                          <a:latin typeface="Cambria Math" panose="02040503050406030204" pitchFamily="18" charset="0"/>
                        </a:rPr>
                        <m:t>/</m:t>
                      </m:r>
                      <m:sSup>
                        <m:sSupPr>
                          <m:ctrlPr>
                            <a:rPr lang="en-SG" sz="2000" b="0" i="1" smtClean="0">
                              <a:latin typeface="Cambria Math" panose="02040503050406030204" pitchFamily="18" charset="0"/>
                            </a:rPr>
                          </m:ctrlPr>
                        </m:sSupPr>
                        <m:e>
                          <m:r>
                            <m:rPr>
                              <m:sty m:val="p"/>
                            </m:rPr>
                            <a:rPr lang="en-SG" sz="2000" b="0" i="0" smtClean="0">
                              <a:latin typeface="Cambria Math" panose="02040503050406030204" pitchFamily="18" charset="0"/>
                            </a:rPr>
                            <m:t>s</m:t>
                          </m:r>
                        </m:e>
                        <m:sup>
                          <m:r>
                            <a:rPr lang="en-SG" sz="2000" b="0" i="0" smtClean="0">
                              <a:latin typeface="Cambria Math" panose="02040503050406030204" pitchFamily="18" charset="0"/>
                            </a:rPr>
                            <m:t>2</m:t>
                          </m:r>
                        </m:sup>
                      </m:sSup>
                    </m:oMath>
                  </m:oMathPara>
                </a14:m>
                <a:endParaRPr lang="en-SG"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845698" y="3864499"/>
                <a:ext cx="3731086" cy="709938"/>
              </a:xfrm>
              <a:prstGeom prst="rect">
                <a:avLst/>
              </a:prstGeom>
              <a:blipFill>
                <a:blip r:embed="rId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4374140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buNone/>
            </a:pPr>
            <a:endParaRPr lang="en-GB" dirty="0" smtClean="0"/>
          </a:p>
          <a:p>
            <a:pPr algn="ctr">
              <a:buNone/>
            </a:pPr>
            <a:endParaRPr lang="en-GB" dirty="0" smtClean="0"/>
          </a:p>
          <a:p>
            <a:pPr algn="ctr">
              <a:buNone/>
            </a:pPr>
            <a:endParaRPr lang="en-GB" dirty="0" smtClean="0"/>
          </a:p>
          <a:p>
            <a:pPr algn="ctr">
              <a:buNone/>
            </a:pPr>
            <a:r>
              <a:rPr lang="en-GB" sz="6000" dirty="0"/>
              <a:t>Optional Slides </a:t>
            </a:r>
            <a:endParaRPr lang="en-US" sz="6000" dirty="0"/>
          </a:p>
        </p:txBody>
      </p:sp>
      <p:sp>
        <p:nvSpPr>
          <p:cNvPr id="3" name="Footer Placeholder 2"/>
          <p:cNvSpPr>
            <a:spLocks noGrp="1"/>
          </p:cNvSpPr>
          <p:nvPr>
            <p:ph type="ftr" sz="quarter" idx="11"/>
          </p:nvPr>
        </p:nvSpPr>
        <p:spPr/>
        <p:txBody>
          <a:bodyPr/>
          <a:lstStyle/>
          <a:p>
            <a:r>
              <a:rPr lang="en-US" smtClean="0"/>
              <a:t>Official (Closed), Non-sensitive</a:t>
            </a:r>
            <a:endParaRPr lang="en-US"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47</a:t>
            </a:fld>
            <a:endParaRPr lang="en-US" dirty="0"/>
          </a:p>
        </p:txBody>
      </p:sp>
    </p:spTree>
    <p:extLst>
      <p:ext uri="{BB962C8B-B14F-4D97-AF65-F5344CB8AC3E}">
        <p14:creationId xmlns:p14="http://schemas.microsoft.com/office/powerpoint/2010/main" val="26881301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 resistance force </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10000"/>
                  </a:lnSpc>
                </a:pPr>
                <a:r>
                  <a:rPr lang="en-GB" dirty="0" smtClean="0"/>
                  <a:t>If an object moves in a </a:t>
                </a:r>
                <a:r>
                  <a:rPr lang="en-GB" dirty="0" smtClean="0">
                    <a:solidFill>
                      <a:srgbClr val="FF0000"/>
                    </a:solidFill>
                  </a:rPr>
                  <a:t>fluid</a:t>
                </a:r>
                <a:r>
                  <a:rPr lang="en-GB" dirty="0" smtClean="0"/>
                  <a:t>, </a:t>
                </a:r>
                <a:r>
                  <a:rPr lang="en-GB" dirty="0"/>
                  <a:t>it experiences </a:t>
                </a:r>
                <a:r>
                  <a:rPr lang="en-GB" dirty="0" smtClean="0"/>
                  <a:t>resistance to its motion.</a:t>
                </a:r>
                <a:endParaRPr lang="en-GB" dirty="0"/>
              </a:p>
              <a:p>
                <a:pPr>
                  <a:lnSpc>
                    <a:spcPct val="110000"/>
                  </a:lnSpc>
                </a:pPr>
                <a:r>
                  <a:rPr lang="en-GB" dirty="0"/>
                  <a:t>For </a:t>
                </a:r>
                <a:r>
                  <a:rPr lang="en-GB" dirty="0">
                    <a:solidFill>
                      <a:srgbClr val="FF0000"/>
                    </a:solidFill>
                  </a:rPr>
                  <a:t>small</a:t>
                </a:r>
                <a:r>
                  <a:rPr lang="en-GB" dirty="0"/>
                  <a:t> objects with very </a:t>
                </a:r>
                <a:r>
                  <a:rPr lang="en-GB" dirty="0">
                    <a:solidFill>
                      <a:srgbClr val="FF0000"/>
                    </a:solidFill>
                  </a:rPr>
                  <a:t>low</a:t>
                </a:r>
                <a:r>
                  <a:rPr lang="en-GB" dirty="0"/>
                  <a:t> speeds the magnitude of the fluid resistance force </a:t>
                </a:r>
                <a:r>
                  <a:rPr lang="en-GB" i="1" dirty="0"/>
                  <a:t>f</a:t>
                </a:r>
                <a:r>
                  <a:rPr lang="en-GB" dirty="0"/>
                  <a:t> </a:t>
                </a:r>
                <a:r>
                  <a:rPr lang="en-GB" dirty="0" smtClean="0"/>
                  <a:t>depends </a:t>
                </a:r>
                <a:r>
                  <a:rPr lang="en-GB" dirty="0"/>
                  <a:t>directly on the velocity </a:t>
                </a:r>
                <a:r>
                  <a:rPr lang="en-GB" dirty="0" smtClean="0"/>
                  <a:t>as</a:t>
                </a:r>
              </a:p>
              <a:p>
                <a:pPr marL="0" indent="0">
                  <a:lnSpc>
                    <a:spcPct val="110000"/>
                  </a:lnSpc>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𝑓</m:t>
                      </m:r>
                      <m:r>
                        <a:rPr lang="en-SG" b="0" i="1" smtClean="0">
                          <a:latin typeface="Cambria Math" panose="02040503050406030204" pitchFamily="18" charset="0"/>
                        </a:rPr>
                        <m:t>=</m:t>
                      </m:r>
                      <m:r>
                        <a:rPr lang="en-SG" b="0" i="1" smtClean="0">
                          <a:latin typeface="Cambria Math" panose="02040503050406030204" pitchFamily="18" charset="0"/>
                        </a:rPr>
                        <m:t>𝑘𝑣</m:t>
                      </m:r>
                    </m:oMath>
                  </m:oMathPara>
                </a14:m>
                <a:endParaRPr lang="en-GB" dirty="0"/>
              </a:p>
              <a:p>
                <a:pPr marL="357188" indent="-357188">
                  <a:lnSpc>
                    <a:spcPct val="110000"/>
                  </a:lnSpc>
                  <a:buNone/>
                  <a:tabLst>
                    <a:tab pos="357188" algn="l"/>
                  </a:tabLst>
                </a:pPr>
                <a:r>
                  <a:rPr lang="en-GB" dirty="0" smtClean="0"/>
                  <a:t>	where </a:t>
                </a:r>
                <a:r>
                  <a:rPr lang="en-GB" i="1" dirty="0"/>
                  <a:t>k</a:t>
                </a:r>
                <a:r>
                  <a:rPr lang="en-GB" dirty="0"/>
                  <a:t> is a constant that depends on the </a:t>
                </a:r>
                <a:r>
                  <a:rPr lang="en-GB" dirty="0">
                    <a:solidFill>
                      <a:srgbClr val="FF0000"/>
                    </a:solidFill>
                  </a:rPr>
                  <a:t>shape</a:t>
                </a:r>
                <a:r>
                  <a:rPr lang="en-GB" dirty="0"/>
                  <a:t> and </a:t>
                </a:r>
                <a:r>
                  <a:rPr lang="en-GB" dirty="0">
                    <a:solidFill>
                      <a:srgbClr val="FF0000"/>
                    </a:solidFill>
                  </a:rPr>
                  <a:t>size</a:t>
                </a:r>
                <a:r>
                  <a:rPr lang="en-GB" dirty="0"/>
                  <a:t> of the body and properties of the fluid</a:t>
                </a:r>
                <a:r>
                  <a:rPr lang="en-GB" dirty="0" smtClean="0"/>
                  <a:t>.</a:t>
                </a:r>
              </a:p>
              <a:p>
                <a:pPr>
                  <a:lnSpc>
                    <a:spcPct val="110000"/>
                  </a:lnSpc>
                </a:pPr>
                <a:r>
                  <a:rPr lang="en-GB" dirty="0" smtClean="0"/>
                  <a:t>Examples of small objects are </a:t>
                </a:r>
                <a:r>
                  <a:rPr lang="en-GB" dirty="0"/>
                  <a:t>dust particles falling in air or a ball bearing falling in oil.</a:t>
                </a:r>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93" t="-78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48</a:t>
            </a:fld>
            <a:endParaRPr lang="en-US" dirty="0"/>
          </a:p>
        </p:txBody>
      </p:sp>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4196434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velocity</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10000"/>
                  </a:lnSpc>
                </a:pPr>
                <a:r>
                  <a:rPr lang="en-GB" dirty="0" smtClean="0"/>
                  <a:t>Consider a metal ball falling in oil such that the resistance force is </a:t>
                </a:r>
                <a14:m>
                  <m:oMath xmlns:m="http://schemas.openxmlformats.org/officeDocument/2006/math">
                    <m:r>
                      <a:rPr lang="en-SG" b="0" i="1" smtClean="0">
                        <a:latin typeface="Cambria Math" panose="02040503050406030204" pitchFamily="18" charset="0"/>
                      </a:rPr>
                      <m:t>𝑓</m:t>
                    </m:r>
                    <m:r>
                      <a:rPr lang="en-SG" b="0" i="1" smtClean="0">
                        <a:latin typeface="Cambria Math" panose="02040503050406030204" pitchFamily="18" charset="0"/>
                      </a:rPr>
                      <m:t>=</m:t>
                    </m:r>
                    <m:r>
                      <a:rPr lang="en-SG" b="0" i="1" smtClean="0">
                        <a:latin typeface="Cambria Math" panose="02040503050406030204" pitchFamily="18" charset="0"/>
                      </a:rPr>
                      <m:t>𝑘𝑣</m:t>
                    </m:r>
                  </m:oMath>
                </a14:m>
                <a:r>
                  <a:rPr lang="en-GB" dirty="0" smtClean="0"/>
                  <a:t>. </a:t>
                </a:r>
              </a:p>
              <a:p>
                <a:pPr>
                  <a:lnSpc>
                    <a:spcPct val="110000"/>
                  </a:lnSpc>
                </a:pPr>
                <a:r>
                  <a:rPr lang="en-GB" dirty="0" smtClean="0"/>
                  <a:t>According to </a:t>
                </a:r>
                <a:r>
                  <a:rPr lang="en-GB" dirty="0"/>
                  <a:t>Newton’s second </a:t>
                </a:r>
                <a:r>
                  <a:rPr lang="en-GB" dirty="0" smtClean="0"/>
                  <a:t>law, </a:t>
                </a:r>
                <a14:m>
                  <m:oMath xmlns:m="http://schemas.openxmlformats.org/officeDocument/2006/math">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𝐹</m:t>
                        </m:r>
                      </m:e>
                      <m:sub>
                        <m:r>
                          <a:rPr lang="en-SG" b="0" i="1" smtClean="0">
                            <a:latin typeface="Cambria Math" panose="02040503050406030204" pitchFamily="18" charset="0"/>
                          </a:rPr>
                          <m:t>𝑦</m:t>
                        </m:r>
                      </m:sub>
                    </m:sSub>
                    <m:r>
                      <a:rPr lang="en-SG" b="0" i="1" smtClean="0">
                        <a:latin typeface="Cambria Math" panose="02040503050406030204" pitchFamily="18" charset="0"/>
                      </a:rPr>
                      <m:t>=</m:t>
                    </m:r>
                    <m:r>
                      <a:rPr lang="en-SG" b="0" i="1" smtClean="0">
                        <a:latin typeface="Cambria Math" panose="02040503050406030204" pitchFamily="18" charset="0"/>
                      </a:rPr>
                      <m:t>𝑚𝑔</m:t>
                    </m:r>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m:t>
                        </m:r>
                        <m:r>
                          <a:rPr lang="en-SG" b="0" i="1" smtClean="0">
                            <a:latin typeface="Cambria Math" panose="02040503050406030204" pitchFamily="18" charset="0"/>
                          </a:rPr>
                          <m:t>𝑘</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𝑦</m:t>
                            </m:r>
                          </m:sub>
                        </m:sSub>
                      </m:e>
                    </m:d>
                    <m:r>
                      <a:rPr lang="en-SG" b="0" i="1" smtClean="0">
                        <a:latin typeface="Cambria Math" panose="02040503050406030204" pitchFamily="18" charset="0"/>
                      </a:rPr>
                      <m:t>=</m:t>
                    </m:r>
                    <m:r>
                      <a:rPr lang="en-SG" b="0" i="1" smtClean="0">
                        <a:latin typeface="Cambria Math" panose="02040503050406030204" pitchFamily="18" charset="0"/>
                      </a:rPr>
                      <m:t>𝑚</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𝑎</m:t>
                        </m:r>
                      </m:e>
                      <m:sub>
                        <m:r>
                          <a:rPr lang="en-SG" b="0" i="1" smtClean="0">
                            <a:latin typeface="Cambria Math" panose="02040503050406030204" pitchFamily="18" charset="0"/>
                          </a:rPr>
                          <m:t>𝑦</m:t>
                        </m:r>
                      </m:sub>
                    </m:sSub>
                  </m:oMath>
                </a14:m>
                <a:endParaRPr lang="en-GB" dirty="0"/>
              </a:p>
              <a:p>
                <a:pPr>
                  <a:lnSpc>
                    <a:spcPct val="110000"/>
                  </a:lnSpc>
                </a:pPr>
                <a:r>
                  <a:rPr lang="en-GB" dirty="0" smtClean="0"/>
                  <a:t>As </a:t>
                </a:r>
                <a:r>
                  <a:rPr lang="en-GB" dirty="0"/>
                  <a:t>the ball falls, the speed </a:t>
                </a:r>
                <a:r>
                  <a:rPr lang="en-GB" dirty="0" smtClean="0"/>
                  <a:t>increases, </a:t>
                </a:r>
                <a:r>
                  <a:rPr lang="en-GB" dirty="0"/>
                  <a:t>which will also increase the resistance force. </a:t>
                </a:r>
              </a:p>
              <a:p>
                <a:pPr>
                  <a:lnSpc>
                    <a:spcPct val="110000"/>
                  </a:lnSpc>
                </a:pPr>
                <a:r>
                  <a:rPr lang="en-GB" dirty="0"/>
                  <a:t>At a certain point of </a:t>
                </a:r>
                <a:r>
                  <a:rPr lang="en-GB" dirty="0" smtClean="0"/>
                  <a:t>time, </a:t>
                </a:r>
                <a:r>
                  <a:rPr lang="en-GB" dirty="0"/>
                  <a:t>the weight of the object will equal the resistance force.</a:t>
                </a:r>
              </a:p>
              <a:p>
                <a:pPr marL="0"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𝐹</m:t>
                          </m:r>
                        </m:e>
                        <m:sub>
                          <m:r>
                            <a:rPr lang="en-SG" b="0" i="1" smtClean="0">
                              <a:latin typeface="Cambria Math" panose="02040503050406030204" pitchFamily="18" charset="0"/>
                            </a:rPr>
                            <m:t>𝑦</m:t>
                          </m:r>
                        </m:sub>
                      </m:sSub>
                      <m:r>
                        <a:rPr lang="en-SG" i="1">
                          <a:latin typeface="Cambria Math" panose="02040503050406030204" pitchFamily="18" charset="0"/>
                        </a:rPr>
                        <m:t>=</m:t>
                      </m:r>
                      <m:r>
                        <a:rPr lang="en-SG" i="1">
                          <a:latin typeface="Cambria Math" panose="02040503050406030204" pitchFamily="18" charset="0"/>
                        </a:rPr>
                        <m:t>𝑚𝑔</m:t>
                      </m:r>
                      <m:r>
                        <a:rPr lang="en-SG" i="1">
                          <a:latin typeface="Cambria Math" panose="02040503050406030204" pitchFamily="18" charset="0"/>
                        </a:rPr>
                        <m:t>+</m:t>
                      </m:r>
                      <m:d>
                        <m:dPr>
                          <m:ctrlPr>
                            <a:rPr lang="en-SG" i="1">
                              <a:latin typeface="Cambria Math" panose="02040503050406030204" pitchFamily="18" charset="0"/>
                            </a:rPr>
                          </m:ctrlPr>
                        </m:dPr>
                        <m:e>
                          <m:r>
                            <a:rPr lang="en-SG" i="1">
                              <a:latin typeface="Cambria Math" panose="02040503050406030204" pitchFamily="18" charset="0"/>
                            </a:rPr>
                            <m:t>−</m:t>
                          </m:r>
                          <m:r>
                            <a:rPr lang="en-SG" i="1">
                              <a:latin typeface="Cambria Math" panose="02040503050406030204" pitchFamily="18" charset="0"/>
                            </a:rPr>
                            <m:t>𝑘</m:t>
                          </m:r>
                          <m:sSub>
                            <m:sSubPr>
                              <m:ctrlPr>
                                <a:rPr lang="en-SG" i="1">
                                  <a:latin typeface="Cambria Math" panose="02040503050406030204" pitchFamily="18" charset="0"/>
                                </a:rPr>
                              </m:ctrlPr>
                            </m:sSubPr>
                            <m:e>
                              <m:r>
                                <a:rPr lang="en-SG" i="1">
                                  <a:latin typeface="Cambria Math" panose="02040503050406030204" pitchFamily="18" charset="0"/>
                                </a:rPr>
                                <m:t>𝑣</m:t>
                              </m:r>
                            </m:e>
                            <m:sub>
                              <m:r>
                                <a:rPr lang="en-SG" i="1">
                                  <a:latin typeface="Cambria Math" panose="02040503050406030204" pitchFamily="18" charset="0"/>
                                </a:rPr>
                                <m:t>𝑦</m:t>
                              </m:r>
                            </m:sub>
                          </m:sSub>
                        </m:e>
                      </m:d>
                      <m:r>
                        <a:rPr lang="en-SG" i="1">
                          <a:latin typeface="Cambria Math" panose="02040503050406030204" pitchFamily="18" charset="0"/>
                        </a:rPr>
                        <m:t>=</m:t>
                      </m:r>
                      <m:r>
                        <a:rPr lang="en-SG" b="0" i="1" smtClean="0">
                          <a:latin typeface="Cambria Math" panose="02040503050406030204" pitchFamily="18" charset="0"/>
                        </a:rPr>
                        <m:t>0   </m:t>
                      </m:r>
                      <m:r>
                        <m:rPr>
                          <m:nor/>
                        </m:rPr>
                        <a:rPr lang="en-SG" b="0" i="0" smtClean="0">
                          <a:latin typeface="Cambria Math" panose="02040503050406030204" pitchFamily="18" charset="0"/>
                        </a:rPr>
                        <m:t>or</m:t>
                      </m:r>
                      <m:r>
                        <a:rPr lang="en-SG" b="0" i="1" smtClean="0">
                          <a:latin typeface="Cambria Math" panose="02040503050406030204" pitchFamily="18" charset="0"/>
                        </a:rPr>
                        <m:t>   </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𝑦</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𝑡</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𝑚𝑔</m:t>
                          </m:r>
                        </m:num>
                        <m:den>
                          <m:r>
                            <a:rPr lang="en-SG" b="0" i="1" smtClean="0">
                              <a:latin typeface="Cambria Math" panose="02040503050406030204" pitchFamily="18" charset="0"/>
                            </a:rPr>
                            <m:t>𝑘</m:t>
                          </m:r>
                        </m:den>
                      </m:f>
                    </m:oMath>
                  </m:oMathPara>
                </a14:m>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93" t="-78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49</a:t>
            </a:fld>
            <a:endParaRPr lang="en-US" dirty="0"/>
          </a:p>
        </p:txBody>
      </p:sp>
      <p:sp>
        <p:nvSpPr>
          <p:cNvPr id="8" name="Footer Placeholder 7"/>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4426504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force – normal force</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dirty="0" smtClean="0"/>
                  <a:t>The </a:t>
                </a:r>
                <a:r>
                  <a:rPr lang="en-SG" dirty="0">
                    <a:solidFill>
                      <a:srgbClr val="FF0000"/>
                    </a:solidFill>
                  </a:rPr>
                  <a:t>perpendicular</a:t>
                </a:r>
                <a:r>
                  <a:rPr lang="en-SG" dirty="0"/>
                  <a:t> force exerted by the surface on </a:t>
                </a:r>
                <a:r>
                  <a:rPr lang="en-SG" dirty="0" smtClean="0"/>
                  <a:t>an </a:t>
                </a:r>
                <a:r>
                  <a:rPr lang="en-SG" dirty="0"/>
                  <a:t>object is known as the normal force </a:t>
                </a:r>
                <a14:m>
                  <m:oMath xmlns:m="http://schemas.openxmlformats.org/officeDocument/2006/math">
                    <m:acc>
                      <m:accPr>
                        <m:chr m:val="⃗"/>
                        <m:ctrlPr>
                          <a:rPr lang="en-SG" i="1" dirty="0" smtClean="0">
                            <a:latin typeface="Cambria Math" panose="02040503050406030204" pitchFamily="18" charset="0"/>
                          </a:rPr>
                        </m:ctrlPr>
                      </m:accPr>
                      <m:e>
                        <m:r>
                          <a:rPr lang="en-SG" b="0" i="1" dirty="0" smtClean="0">
                            <a:latin typeface="Cambria Math" panose="02040503050406030204" pitchFamily="18" charset="0"/>
                          </a:rPr>
                          <m:t>𝑁</m:t>
                        </m:r>
                      </m:e>
                    </m:acc>
                  </m:oMath>
                </a14:m>
                <a:r>
                  <a:rPr lang="en-SG" dirty="0" smtClean="0"/>
                  <a:t>. </a:t>
                </a:r>
                <a:endParaRPr lang="en-SG" dirty="0"/>
              </a:p>
              <a:p>
                <a:r>
                  <a:rPr lang="en-SG" dirty="0"/>
                  <a:t>The </a:t>
                </a:r>
                <a:r>
                  <a:rPr lang="en-SG" dirty="0">
                    <a:solidFill>
                      <a:srgbClr val="FF0000"/>
                    </a:solidFill>
                  </a:rPr>
                  <a:t>magnitude</a:t>
                </a:r>
                <a:r>
                  <a:rPr lang="en-SG" dirty="0"/>
                  <a:t> of the normal force </a:t>
                </a:r>
                <a:r>
                  <a:rPr lang="en-SG" dirty="0" smtClean="0"/>
                  <a:t>(or normal reaction) is </a:t>
                </a:r>
                <a:r>
                  <a:rPr lang="en-SG" dirty="0">
                    <a:solidFill>
                      <a:srgbClr val="FF0000"/>
                    </a:solidFill>
                  </a:rPr>
                  <a:t>not always </a:t>
                </a:r>
                <a:r>
                  <a:rPr lang="en-SG" dirty="0"/>
                  <a:t>equal to the magnitude </a:t>
                </a:r>
                <a:r>
                  <a:rPr lang="en-SG" dirty="0" smtClean="0"/>
                  <a:t>of </a:t>
                </a:r>
                <a:r>
                  <a:rPr lang="en-SG" dirty="0"/>
                  <a:t>the </a:t>
                </a:r>
                <a:r>
                  <a:rPr lang="en-SG" dirty="0">
                    <a:solidFill>
                      <a:srgbClr val="FF0000"/>
                    </a:solidFill>
                  </a:rPr>
                  <a:t>weight</a:t>
                </a:r>
                <a:r>
                  <a:rPr lang="en-SG" dirty="0"/>
                  <a:t> of the object. </a:t>
                </a:r>
              </a:p>
              <a:p>
                <a:r>
                  <a:rPr lang="en-SG" dirty="0" smtClean="0"/>
                  <a:t>For example, If </a:t>
                </a:r>
                <a:r>
                  <a:rPr lang="en-SG" dirty="0"/>
                  <a:t>the object is on an inclined surface, its </a:t>
                </a:r>
                <a:r>
                  <a:rPr lang="en-SG" dirty="0">
                    <a:solidFill>
                      <a:srgbClr val="FF0000"/>
                    </a:solidFill>
                  </a:rPr>
                  <a:t>normal</a:t>
                </a:r>
                <a:r>
                  <a:rPr lang="en-SG" dirty="0"/>
                  <a:t> reaction </a:t>
                </a:r>
                <a:r>
                  <a:rPr lang="en-SG" dirty="0" smtClean="0"/>
                  <a:t>is</a:t>
                </a:r>
                <a:br>
                  <a:rPr lang="en-SG" dirty="0" smtClean="0"/>
                </a:br>
                <a14:m>
                  <m:oMath xmlns:m="http://schemas.openxmlformats.org/officeDocument/2006/math">
                    <m:r>
                      <a:rPr lang="en-SG" b="0" i="1" smtClean="0">
                        <a:latin typeface="Cambria Math" panose="02040503050406030204" pitchFamily="18" charset="0"/>
                      </a:rPr>
                      <m:t>𝑁</m:t>
                    </m:r>
                    <m:r>
                      <a:rPr lang="en-SG" b="0" i="1" smtClean="0">
                        <a:latin typeface="Cambria Math" panose="02040503050406030204" pitchFamily="18" charset="0"/>
                      </a:rPr>
                      <m:t>=</m:t>
                    </m:r>
                    <m:r>
                      <a:rPr lang="en-SG" b="0" i="1" smtClean="0">
                        <a:latin typeface="Cambria Math" panose="02040503050406030204" pitchFamily="18" charset="0"/>
                      </a:rPr>
                      <m:t>𝑊</m:t>
                    </m:r>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cos</m:t>
                        </m:r>
                      </m:fName>
                      <m:e>
                        <m:r>
                          <a:rPr lang="en-SG" b="0" i="1" smtClean="0">
                            <a:latin typeface="Cambria Math" panose="02040503050406030204" pitchFamily="18" charset="0"/>
                          </a:rPr>
                          <m:t>𝜃</m:t>
                        </m:r>
                      </m:e>
                    </m:func>
                  </m:oMath>
                </a14:m>
                <a:r>
                  <a:rPr lang="en-SG" dirty="0" smtClean="0"/>
                  <a:t>, which is less than </a:t>
                </a:r>
                <a:r>
                  <a:rPr lang="en-SG" i="1" dirty="0" smtClean="0"/>
                  <a:t>W</a:t>
                </a:r>
                <a:r>
                  <a:rPr lang="en-SG" dirty="0" smtClean="0"/>
                  <a:t>.</a:t>
                </a:r>
                <a:endParaRPr lang="en-SG" dirty="0"/>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93" t="-1042" r="-121"/>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5</a:t>
            </a:fld>
            <a:endParaRPr lang="en-US" dirty="0"/>
          </a:p>
        </p:txBody>
      </p:sp>
      <p:grpSp>
        <p:nvGrpSpPr>
          <p:cNvPr id="25" name="Group 24"/>
          <p:cNvGrpSpPr/>
          <p:nvPr/>
        </p:nvGrpSpPr>
        <p:grpSpPr>
          <a:xfrm>
            <a:off x="2539309" y="4497805"/>
            <a:ext cx="2736000" cy="1673225"/>
            <a:chOff x="1209435" y="4883483"/>
            <a:chExt cx="2736000" cy="1673225"/>
          </a:xfrm>
        </p:grpSpPr>
        <p:sp>
          <p:nvSpPr>
            <p:cNvPr id="26" name="Rectangle 25"/>
            <p:cNvSpPr/>
            <p:nvPr/>
          </p:nvSpPr>
          <p:spPr>
            <a:xfrm>
              <a:off x="2274688" y="5508831"/>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7" name="Straight Arrow Connector 26"/>
            <p:cNvCxnSpPr/>
            <p:nvPr/>
          </p:nvCxnSpPr>
          <p:spPr>
            <a:xfrm flipH="1" flipV="1">
              <a:off x="2604462" y="5127830"/>
              <a:ext cx="0" cy="972000"/>
            </a:xfrm>
            <a:prstGeom prst="straightConnector1">
              <a:avLst/>
            </a:prstGeom>
            <a:ln w="28575">
              <a:solidFill>
                <a:srgbClr val="00B0F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09435" y="6099754"/>
              <a:ext cx="27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290989" y="6114003"/>
              <a:ext cx="2641735" cy="10800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30" name="Straight Arrow Connector 29"/>
            <p:cNvCxnSpPr/>
            <p:nvPr/>
          </p:nvCxnSpPr>
          <p:spPr>
            <a:xfrm flipH="1">
              <a:off x="2563445" y="5755634"/>
              <a:ext cx="0" cy="642257"/>
            </a:xfrm>
            <a:prstGeom prst="straightConnector1">
              <a:avLst/>
            </a:prstGeom>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31" name="Object 4"/>
            <p:cNvGraphicFramePr>
              <a:graphicFrameLocks noChangeAspect="1"/>
            </p:cNvGraphicFramePr>
            <p:nvPr>
              <p:extLst/>
            </p:nvPr>
          </p:nvGraphicFramePr>
          <p:xfrm>
            <a:off x="2704418" y="4883483"/>
            <a:ext cx="257175" cy="317500"/>
          </p:xfrm>
          <a:graphic>
            <a:graphicData uri="http://schemas.openxmlformats.org/presentationml/2006/ole">
              <mc:AlternateContent xmlns:mc="http://schemas.openxmlformats.org/markup-compatibility/2006">
                <mc:Choice xmlns:v="urn:schemas-microsoft-com:vml" Requires="v">
                  <p:oleObj spid="_x0000_s267613" name="Equation" r:id="rId4" imgW="253800" imgH="317160" progId="Equation.DSMT4">
                    <p:embed/>
                  </p:oleObj>
                </mc:Choice>
                <mc:Fallback>
                  <p:oleObj name="Equation" r:id="rId4" imgW="253800" imgH="317160" progId="Equation.DSMT4">
                    <p:embed/>
                    <p:pic>
                      <p:nvPicPr>
                        <p:cNvPr id="31" name="Object 4"/>
                        <p:cNvPicPr>
                          <a:picLocks noChangeAspect="1" noChangeArrowheads="1"/>
                        </p:cNvPicPr>
                        <p:nvPr/>
                      </p:nvPicPr>
                      <p:blipFill>
                        <a:blip r:embed="rId5"/>
                        <a:srcRect/>
                        <a:stretch>
                          <a:fillRect/>
                        </a:stretch>
                      </p:blipFill>
                      <p:spPr bwMode="auto">
                        <a:xfrm>
                          <a:off x="2704418" y="4883483"/>
                          <a:ext cx="2571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4"/>
            <p:cNvGraphicFramePr>
              <a:graphicFrameLocks noChangeAspect="1"/>
            </p:cNvGraphicFramePr>
            <p:nvPr>
              <p:extLst/>
            </p:nvPr>
          </p:nvGraphicFramePr>
          <p:xfrm>
            <a:off x="2744105" y="6239208"/>
            <a:ext cx="269875" cy="317500"/>
          </p:xfrm>
          <a:graphic>
            <a:graphicData uri="http://schemas.openxmlformats.org/presentationml/2006/ole">
              <mc:AlternateContent xmlns:mc="http://schemas.openxmlformats.org/markup-compatibility/2006">
                <mc:Choice xmlns:v="urn:schemas-microsoft-com:vml" Requires="v">
                  <p:oleObj spid="_x0000_s267614" name="Equation" r:id="rId6" imgW="266400" imgH="317160" progId="Equation.DSMT4">
                    <p:embed/>
                  </p:oleObj>
                </mc:Choice>
                <mc:Fallback>
                  <p:oleObj name="Equation" r:id="rId6" imgW="266400" imgH="317160" progId="Equation.DSMT4">
                    <p:embed/>
                    <p:pic>
                      <p:nvPicPr>
                        <p:cNvPr id="32" name="Object 4"/>
                        <p:cNvPicPr>
                          <a:picLocks noChangeAspect="1" noChangeArrowheads="1"/>
                        </p:cNvPicPr>
                        <p:nvPr/>
                      </p:nvPicPr>
                      <p:blipFill>
                        <a:blip r:embed="rId7"/>
                        <a:srcRect/>
                        <a:stretch>
                          <a:fillRect/>
                        </a:stretch>
                      </p:blipFill>
                      <p:spPr bwMode="auto">
                        <a:xfrm>
                          <a:off x="2744105" y="6239208"/>
                          <a:ext cx="2698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 name="Group 32"/>
          <p:cNvGrpSpPr/>
          <p:nvPr/>
        </p:nvGrpSpPr>
        <p:grpSpPr>
          <a:xfrm>
            <a:off x="6305936" y="4467642"/>
            <a:ext cx="2788800" cy="1831547"/>
            <a:chOff x="4755159" y="4487133"/>
            <a:chExt cx="2788800" cy="1831547"/>
          </a:xfrm>
        </p:grpSpPr>
        <p:sp>
          <p:nvSpPr>
            <p:cNvPr id="34" name="Rectangle 33"/>
            <p:cNvSpPr/>
            <p:nvPr/>
          </p:nvSpPr>
          <p:spPr>
            <a:xfrm rot="1527477">
              <a:off x="5688081" y="4854124"/>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5" name="Straight Arrow Connector 34"/>
            <p:cNvCxnSpPr/>
            <p:nvPr/>
          </p:nvCxnSpPr>
          <p:spPr>
            <a:xfrm flipV="1">
              <a:off x="5856206" y="4612567"/>
              <a:ext cx="353826" cy="770683"/>
            </a:xfrm>
            <a:prstGeom prst="straightConnector1">
              <a:avLst/>
            </a:prstGeom>
            <a:ln w="28575">
              <a:solidFill>
                <a:srgbClr val="00B0F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527477">
              <a:off x="4807959" y="5542047"/>
              <a:ext cx="2736000" cy="3600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rot="1527477">
              <a:off x="4887782" y="5571457"/>
              <a:ext cx="2641735" cy="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38" name="Straight Connector 37"/>
            <p:cNvCxnSpPr/>
            <p:nvPr/>
          </p:nvCxnSpPr>
          <p:spPr>
            <a:xfrm flipV="1">
              <a:off x="4755159" y="6157610"/>
              <a:ext cx="2628000" cy="28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970416" y="5165612"/>
              <a:ext cx="0" cy="642257"/>
            </a:xfrm>
            <a:prstGeom prst="straightConnector1">
              <a:avLst/>
            </a:prstGeom>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 Box 12"/>
            <p:cNvSpPr txBox="1">
              <a:spLocks noChangeAspect="1" noChangeArrowheads="1"/>
            </p:cNvSpPr>
            <p:nvPr/>
          </p:nvSpPr>
          <p:spPr bwMode="auto">
            <a:xfrm>
              <a:off x="6210032" y="5769127"/>
              <a:ext cx="353249" cy="515537"/>
            </a:xfrm>
            <a:prstGeom prst="rect">
              <a:avLst/>
            </a:prstGeom>
            <a:noFill/>
            <a:ln w="9525">
              <a:noFill/>
              <a:miter lim="800000"/>
              <a:headEnd/>
              <a:tailEnd/>
            </a:ln>
          </p:spPr>
          <p:txBody>
            <a:bodyPr lIns="36000" tIns="36000" rIns="36000" bIns="36000"/>
            <a:lstStyle/>
            <a:p>
              <a:r>
                <a:rPr lang="el-GR" sz="2000" i="1" dirty="0">
                  <a:latin typeface="Times New Roman" panose="02020603050405020304" pitchFamily="18" charset="0"/>
                  <a:ea typeface="SimSun" pitchFamily="2" charset="-122"/>
                  <a:cs typeface="Times New Roman" panose="02020603050405020304" pitchFamily="18" charset="0"/>
                </a:rPr>
                <a:t>θ</a:t>
              </a:r>
              <a:endParaRPr lang="en-GB" sz="2000" b="1" i="1" dirty="0">
                <a:latin typeface="Times New Roman" panose="02020603050405020304" pitchFamily="18" charset="0"/>
                <a:cs typeface="Times New Roman" panose="02020603050405020304" pitchFamily="18" charset="0"/>
              </a:endParaRPr>
            </a:p>
            <a:p>
              <a:endParaRPr lang="en-GB" sz="2000" b="1" i="1" dirty="0">
                <a:latin typeface="Calibri" pitchFamily="34" charset="0"/>
                <a:cs typeface="Calibri" pitchFamily="34" charset="0"/>
              </a:endParaRPr>
            </a:p>
          </p:txBody>
        </p:sp>
        <p:sp>
          <p:nvSpPr>
            <p:cNvPr id="41" name="Arc 40"/>
            <p:cNvSpPr/>
            <p:nvPr/>
          </p:nvSpPr>
          <p:spPr>
            <a:xfrm rot="15458563">
              <a:off x="6635018" y="5792001"/>
              <a:ext cx="526679" cy="526679"/>
            </a:xfrm>
            <a:prstGeom prst="arc">
              <a:avLst>
                <a:gd name="adj1" fmla="val 15635850"/>
                <a:gd name="adj2" fmla="val 2000322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aphicFrame>
          <p:nvGraphicFramePr>
            <p:cNvPr id="42" name="Object 4"/>
            <p:cNvGraphicFramePr>
              <a:graphicFrameLocks noChangeAspect="1"/>
            </p:cNvGraphicFramePr>
            <p:nvPr>
              <p:extLst/>
            </p:nvPr>
          </p:nvGraphicFramePr>
          <p:xfrm>
            <a:off x="5510423" y="5653946"/>
            <a:ext cx="269875" cy="317500"/>
          </p:xfrm>
          <a:graphic>
            <a:graphicData uri="http://schemas.openxmlformats.org/presentationml/2006/ole">
              <mc:AlternateContent xmlns:mc="http://schemas.openxmlformats.org/markup-compatibility/2006">
                <mc:Choice xmlns:v="urn:schemas-microsoft-com:vml" Requires="v">
                  <p:oleObj spid="_x0000_s267615" name="Equation" r:id="rId8" imgW="266400" imgH="317160" progId="Equation.DSMT4">
                    <p:embed/>
                  </p:oleObj>
                </mc:Choice>
                <mc:Fallback>
                  <p:oleObj name="Equation" r:id="rId8" imgW="266400" imgH="317160" progId="Equation.DSMT4">
                    <p:embed/>
                    <p:pic>
                      <p:nvPicPr>
                        <p:cNvPr id="42" name="Object 4"/>
                        <p:cNvPicPr>
                          <a:picLocks noChangeAspect="1" noChangeArrowheads="1"/>
                        </p:cNvPicPr>
                        <p:nvPr/>
                      </p:nvPicPr>
                      <p:blipFill>
                        <a:blip r:embed="rId9"/>
                        <a:srcRect/>
                        <a:stretch>
                          <a:fillRect/>
                        </a:stretch>
                      </p:blipFill>
                      <p:spPr bwMode="auto">
                        <a:xfrm>
                          <a:off x="5510423" y="5653946"/>
                          <a:ext cx="2698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4"/>
            <p:cNvGraphicFramePr>
              <a:graphicFrameLocks noChangeAspect="1"/>
            </p:cNvGraphicFramePr>
            <p:nvPr>
              <p:extLst/>
            </p:nvPr>
          </p:nvGraphicFramePr>
          <p:xfrm>
            <a:off x="6313767" y="4487133"/>
            <a:ext cx="225425" cy="279400"/>
          </p:xfrm>
          <a:graphic>
            <a:graphicData uri="http://schemas.openxmlformats.org/presentationml/2006/ole">
              <mc:AlternateContent xmlns:mc="http://schemas.openxmlformats.org/markup-compatibility/2006">
                <mc:Choice xmlns:v="urn:schemas-microsoft-com:vml" Requires="v">
                  <p:oleObj spid="_x0000_s267616" name="Equation" r:id="rId10" imgW="253800" imgH="317160" progId="Equation.DSMT4">
                    <p:embed/>
                  </p:oleObj>
                </mc:Choice>
                <mc:Fallback>
                  <p:oleObj name="Equation" r:id="rId10" imgW="253800" imgH="317160" progId="Equation.DSMT4">
                    <p:embed/>
                    <p:pic>
                      <p:nvPicPr>
                        <p:cNvPr id="43" name="Object 4"/>
                        <p:cNvPicPr>
                          <a:picLocks noChangeAspect="1" noChangeArrowheads="1"/>
                        </p:cNvPicPr>
                        <p:nvPr/>
                      </p:nvPicPr>
                      <p:blipFill>
                        <a:blip r:embed="rId11"/>
                        <a:srcRect/>
                        <a:stretch>
                          <a:fillRect/>
                        </a:stretch>
                      </p:blipFill>
                      <p:spPr bwMode="auto">
                        <a:xfrm>
                          <a:off x="6313767" y="4487133"/>
                          <a:ext cx="225425" cy="279400"/>
                        </a:xfrm>
                        <a:prstGeom prst="rect">
                          <a:avLst/>
                        </a:prstGeom>
                        <a:noFill/>
                        <a:extLst/>
                      </p:spPr>
                    </p:pic>
                  </p:oleObj>
                </mc:Fallback>
              </mc:AlternateContent>
            </a:graphicData>
          </a:graphic>
        </p:graphicFrame>
      </p:gr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582927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5_25_Figure"/>
          <p:cNvPicPr>
            <a:picLocks noChangeAspect="1" noChangeArrowheads="1"/>
          </p:cNvPicPr>
          <p:nvPr/>
        </p:nvPicPr>
        <p:blipFill>
          <a:blip r:embed="rId2" cstate="print"/>
          <a:srcRect/>
          <a:stretch>
            <a:fillRect/>
          </a:stretch>
        </p:blipFill>
        <p:spPr bwMode="auto">
          <a:xfrm>
            <a:off x="1253979" y="4321170"/>
            <a:ext cx="9766602" cy="2403110"/>
          </a:xfrm>
          <a:prstGeom prst="rect">
            <a:avLst/>
          </a:prstGeom>
          <a:noFill/>
        </p:spPr>
      </p:pic>
      <p:sp>
        <p:nvSpPr>
          <p:cNvPr id="2" name="Title 1"/>
          <p:cNvSpPr>
            <a:spLocks noGrp="1"/>
          </p:cNvSpPr>
          <p:nvPr>
            <p:ph type="title"/>
          </p:nvPr>
        </p:nvSpPr>
        <p:spPr/>
        <p:txBody>
          <a:bodyPr/>
          <a:lstStyle/>
          <a:p>
            <a:r>
              <a:rPr lang="en-US" dirty="0"/>
              <a:t>Terminal </a:t>
            </a:r>
            <a:r>
              <a:rPr lang="en-US" dirty="0" smtClean="0"/>
              <a:t>velocity – detailed calculation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227350"/>
                <a:ext cx="10080000" cy="2993190"/>
              </a:xfrm>
            </p:spPr>
            <p:txBody>
              <a:bodyPr/>
              <a:lstStyle/>
              <a:p>
                <a:pPr>
                  <a:lnSpc>
                    <a:spcPct val="110000"/>
                  </a:lnSpc>
                </a:pPr>
                <a:r>
                  <a:rPr lang="en-GB" dirty="0" smtClean="0"/>
                  <a:t>Before reaching terminal velocity, </a:t>
                </a:r>
                <a14:m>
                  <m:oMath xmlns:m="http://schemas.openxmlformats.org/officeDocument/2006/math">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𝐹</m:t>
                        </m:r>
                      </m:e>
                      <m:sub>
                        <m:r>
                          <a:rPr lang="en-SG" i="1">
                            <a:latin typeface="Cambria Math" panose="02040503050406030204" pitchFamily="18" charset="0"/>
                          </a:rPr>
                          <m:t>𝑦</m:t>
                        </m:r>
                      </m:sub>
                    </m:sSub>
                    <m:r>
                      <a:rPr lang="en-SG" i="1">
                        <a:latin typeface="Cambria Math" panose="02040503050406030204" pitchFamily="18" charset="0"/>
                      </a:rPr>
                      <m:t>=</m:t>
                    </m:r>
                    <m:r>
                      <a:rPr lang="en-SG" i="1">
                        <a:latin typeface="Cambria Math" panose="02040503050406030204" pitchFamily="18" charset="0"/>
                      </a:rPr>
                      <m:t>𝑚𝑔</m:t>
                    </m:r>
                    <m:r>
                      <a:rPr lang="en-SG" i="1">
                        <a:latin typeface="Cambria Math" panose="02040503050406030204" pitchFamily="18" charset="0"/>
                      </a:rPr>
                      <m:t>+</m:t>
                    </m:r>
                    <m:d>
                      <m:dPr>
                        <m:ctrlPr>
                          <a:rPr lang="en-SG" i="1">
                            <a:latin typeface="Cambria Math" panose="02040503050406030204" pitchFamily="18" charset="0"/>
                          </a:rPr>
                        </m:ctrlPr>
                      </m:dPr>
                      <m:e>
                        <m:r>
                          <a:rPr lang="en-SG" i="1">
                            <a:latin typeface="Cambria Math" panose="02040503050406030204" pitchFamily="18" charset="0"/>
                          </a:rPr>
                          <m:t>−</m:t>
                        </m:r>
                        <m:r>
                          <a:rPr lang="en-SG" i="1">
                            <a:latin typeface="Cambria Math" panose="02040503050406030204" pitchFamily="18" charset="0"/>
                          </a:rPr>
                          <m:t>𝑘</m:t>
                        </m:r>
                        <m:sSub>
                          <m:sSubPr>
                            <m:ctrlPr>
                              <a:rPr lang="en-SG" i="1">
                                <a:latin typeface="Cambria Math" panose="02040503050406030204" pitchFamily="18" charset="0"/>
                              </a:rPr>
                            </m:ctrlPr>
                          </m:sSubPr>
                          <m:e>
                            <m:r>
                              <a:rPr lang="en-SG" i="1">
                                <a:latin typeface="Cambria Math" panose="02040503050406030204" pitchFamily="18" charset="0"/>
                              </a:rPr>
                              <m:t>𝑣</m:t>
                            </m:r>
                          </m:e>
                          <m:sub>
                            <m:r>
                              <a:rPr lang="en-SG" i="1">
                                <a:latin typeface="Cambria Math" panose="02040503050406030204" pitchFamily="18" charset="0"/>
                              </a:rPr>
                              <m:t>𝑦</m:t>
                            </m:r>
                          </m:sub>
                        </m:sSub>
                      </m:e>
                    </m:d>
                    <m:r>
                      <a:rPr lang="en-SG" i="1">
                        <a:latin typeface="Cambria Math" panose="02040503050406030204" pitchFamily="18" charset="0"/>
                      </a:rPr>
                      <m:t>=</m:t>
                    </m:r>
                    <m:r>
                      <a:rPr lang="en-SG" i="1">
                        <a:latin typeface="Cambria Math" panose="02040503050406030204" pitchFamily="18" charset="0"/>
                      </a:rPr>
                      <m:t>𝑚</m:t>
                    </m:r>
                    <m:sSub>
                      <m:sSubPr>
                        <m:ctrlPr>
                          <a:rPr lang="en-SG" i="1">
                            <a:latin typeface="Cambria Math" panose="02040503050406030204" pitchFamily="18" charset="0"/>
                          </a:rPr>
                        </m:ctrlPr>
                      </m:sSubPr>
                      <m:e>
                        <m:r>
                          <a:rPr lang="en-SG" i="1">
                            <a:latin typeface="Cambria Math" panose="02040503050406030204" pitchFamily="18" charset="0"/>
                          </a:rPr>
                          <m:t>𝑎</m:t>
                        </m:r>
                      </m:e>
                      <m:sub>
                        <m:r>
                          <a:rPr lang="en-SG" i="1">
                            <a:latin typeface="Cambria Math" panose="02040503050406030204" pitchFamily="18" charset="0"/>
                          </a:rPr>
                          <m:t>𝑦</m:t>
                        </m:r>
                      </m:sub>
                    </m:sSub>
                  </m:oMath>
                </a14:m>
                <a:endParaRPr lang="en-GB" dirty="0"/>
              </a:p>
              <a:p>
                <a:pPr marL="0" indent="0">
                  <a:lnSpc>
                    <a:spcPct val="110000"/>
                  </a:lnSpc>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𝑚</m:t>
                      </m:r>
                      <m:f>
                        <m:fPr>
                          <m:ctrlPr>
                            <a:rPr lang="en-SG" b="0" i="1" smtClean="0">
                              <a:latin typeface="Cambria Math" panose="02040503050406030204" pitchFamily="18" charset="0"/>
                            </a:rPr>
                          </m:ctrlPr>
                        </m:fPr>
                        <m:num>
                          <m:r>
                            <a:rPr lang="en-SG" b="0" i="1" smtClean="0">
                              <a:latin typeface="Cambria Math" panose="02040503050406030204" pitchFamily="18" charset="0"/>
                            </a:rPr>
                            <m:t>𝑑</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𝑦</m:t>
                              </m:r>
                            </m:sub>
                          </m:sSub>
                        </m:num>
                        <m:den>
                          <m:r>
                            <a:rPr lang="en-SG" b="0" i="1" smtClean="0">
                              <a:latin typeface="Cambria Math" panose="02040503050406030204" pitchFamily="18" charset="0"/>
                            </a:rPr>
                            <m:t>𝑑𝑡</m:t>
                          </m:r>
                        </m:den>
                      </m:f>
                      <m:r>
                        <a:rPr lang="en-SG" b="0" i="1" smtClean="0">
                          <a:latin typeface="Cambria Math" panose="02040503050406030204" pitchFamily="18" charset="0"/>
                        </a:rPr>
                        <m:t>=</m:t>
                      </m:r>
                      <m:r>
                        <a:rPr lang="en-SG" b="0" i="1" smtClean="0">
                          <a:latin typeface="Cambria Math" panose="02040503050406030204" pitchFamily="18" charset="0"/>
                        </a:rPr>
                        <m:t>𝑚𝑔</m:t>
                      </m:r>
                      <m:r>
                        <a:rPr lang="en-SG" b="0" i="1" smtClean="0">
                          <a:latin typeface="Cambria Math" panose="02040503050406030204" pitchFamily="18" charset="0"/>
                        </a:rPr>
                        <m:t>−</m:t>
                      </m:r>
                      <m:r>
                        <a:rPr lang="en-SG" b="0" i="1" smtClean="0">
                          <a:latin typeface="Cambria Math" panose="02040503050406030204" pitchFamily="18" charset="0"/>
                        </a:rPr>
                        <m:t>𝑘</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𝑦</m:t>
                          </m:r>
                        </m:sub>
                      </m:sSub>
                    </m:oMath>
                  </m:oMathPara>
                </a14:m>
                <a:endParaRPr lang="en-GB" dirty="0" smtClean="0"/>
              </a:p>
              <a:p>
                <a:pPr>
                  <a:lnSpc>
                    <a:spcPct val="110000"/>
                  </a:lnSpc>
                  <a:spcBef>
                    <a:spcPts val="1200"/>
                  </a:spcBef>
                </a:pPr>
                <a:r>
                  <a:rPr lang="en-GB" dirty="0" smtClean="0"/>
                  <a:t>Solving </a:t>
                </a:r>
                <a:r>
                  <a:rPr lang="en-GB" dirty="0"/>
                  <a:t>the above equation </a:t>
                </a:r>
                <a:r>
                  <a:rPr lang="en-GB" dirty="0" smtClean="0"/>
                  <a:t>with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𝑦</m:t>
                        </m:r>
                      </m:sub>
                    </m:sSub>
                    <m:r>
                      <a:rPr lang="en-SG" b="0" i="1" smtClean="0">
                        <a:latin typeface="Cambria Math" panose="02040503050406030204" pitchFamily="18" charset="0"/>
                      </a:rPr>
                      <m:t>=0</m:t>
                    </m:r>
                  </m:oMath>
                </a14:m>
                <a:r>
                  <a:rPr lang="en-GB" dirty="0"/>
                  <a:t>, </a:t>
                </a:r>
                <a:r>
                  <a:rPr lang="en-GB" dirty="0" smtClean="0"/>
                  <a:t>when </a:t>
                </a:r>
                <a14:m>
                  <m:oMath xmlns:m="http://schemas.openxmlformats.org/officeDocument/2006/math">
                    <m:r>
                      <a:rPr lang="en-SG" b="0" i="1" smtClean="0">
                        <a:latin typeface="Cambria Math" panose="02040503050406030204" pitchFamily="18" charset="0"/>
                      </a:rPr>
                      <m:t>𝑡</m:t>
                    </m:r>
                    <m:r>
                      <a:rPr lang="en-SG" b="0" i="1" smtClean="0">
                        <a:latin typeface="Cambria Math" panose="02040503050406030204" pitchFamily="18" charset="0"/>
                      </a:rPr>
                      <m:t>=0</m:t>
                    </m:r>
                  </m:oMath>
                </a14:m>
                <a:r>
                  <a:rPr lang="en-GB" dirty="0"/>
                  <a:t>, we get </a:t>
                </a:r>
              </a:p>
              <a:p>
                <a:pPr marL="0" indent="0">
                  <a:spcBef>
                    <a:spcPts val="600"/>
                  </a:spcBef>
                  <a:buNone/>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𝑦</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𝑡</m:t>
                          </m:r>
                        </m:sub>
                      </m:sSub>
                      <m:d>
                        <m:dPr>
                          <m:begChr m:val="["/>
                          <m:endChr m:val="]"/>
                          <m:ctrlPr>
                            <a:rPr lang="en-SG" b="0" i="1" smtClean="0">
                              <a:latin typeface="Cambria Math" panose="02040503050406030204" pitchFamily="18" charset="0"/>
                            </a:rPr>
                          </m:ctrlPr>
                        </m:dPr>
                        <m:e>
                          <m:r>
                            <a:rPr lang="en-SG" b="0" i="1" smtClean="0">
                              <a:latin typeface="Cambria Math" panose="02040503050406030204" pitchFamily="18" charset="0"/>
                            </a:rPr>
                            <m:t>1−</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𝑒</m:t>
                              </m:r>
                            </m:e>
                            <m:sup>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𝑘</m:t>
                                  </m:r>
                                  <m:r>
                                    <a:rPr lang="en-SG" b="0" i="1" smtClean="0">
                                      <a:latin typeface="Cambria Math" panose="02040503050406030204" pitchFamily="18" charset="0"/>
                                    </a:rPr>
                                    <m:t>/</m:t>
                                  </m:r>
                                  <m:r>
                                    <a:rPr lang="en-SG" b="0" i="1" smtClean="0">
                                      <a:latin typeface="Cambria Math" panose="02040503050406030204" pitchFamily="18" charset="0"/>
                                    </a:rPr>
                                    <m:t>𝑚</m:t>
                                  </m:r>
                                </m:e>
                              </m:d>
                              <m:r>
                                <a:rPr lang="en-SG" b="0" i="1" smtClean="0">
                                  <a:latin typeface="Cambria Math" panose="02040503050406030204" pitchFamily="18" charset="0"/>
                                </a:rPr>
                                <m:t>𝑡</m:t>
                              </m:r>
                            </m:sup>
                          </m:sSup>
                        </m:e>
                      </m:d>
                      <m:r>
                        <a:rPr lang="en-SG" b="0" i="1" smtClean="0">
                          <a:latin typeface="Cambria Math" panose="02040503050406030204" pitchFamily="18" charset="0"/>
                        </a:rPr>
                        <m:t>, </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𝑎</m:t>
                          </m:r>
                        </m:e>
                        <m:sub>
                          <m:r>
                            <a:rPr lang="en-SG" b="0" i="1" smtClean="0">
                              <a:latin typeface="Cambria Math" panose="02040503050406030204" pitchFamily="18" charset="0"/>
                            </a:rPr>
                            <m:t>𝑦</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𝑑</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𝑦</m:t>
                              </m:r>
                            </m:sub>
                          </m:sSub>
                        </m:num>
                        <m:den>
                          <m:r>
                            <a:rPr lang="en-SG" b="0" i="1" smtClean="0">
                              <a:latin typeface="Cambria Math" panose="02040503050406030204" pitchFamily="18" charset="0"/>
                            </a:rPr>
                            <m:t>𝑑𝑡</m:t>
                          </m:r>
                        </m:den>
                      </m:f>
                      <m:r>
                        <a:rPr lang="en-SG" b="0" i="1" smtClean="0">
                          <a:latin typeface="Cambria Math" panose="02040503050406030204" pitchFamily="18" charset="0"/>
                        </a:rPr>
                        <m:t>=</m:t>
                      </m:r>
                      <m:r>
                        <a:rPr lang="en-SG" b="0" i="1" smtClean="0">
                          <a:latin typeface="Cambria Math" panose="02040503050406030204" pitchFamily="18" charset="0"/>
                        </a:rPr>
                        <m:t>𝑔</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𝑒</m:t>
                          </m:r>
                        </m:e>
                        <m:sup>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𝑘</m:t>
                              </m:r>
                              <m:r>
                                <a:rPr lang="en-SG" b="0" i="1" smtClean="0">
                                  <a:latin typeface="Cambria Math" panose="02040503050406030204" pitchFamily="18" charset="0"/>
                                </a:rPr>
                                <m:t>/</m:t>
                              </m:r>
                              <m:r>
                                <a:rPr lang="en-SG" b="0" i="1" smtClean="0">
                                  <a:latin typeface="Cambria Math" panose="02040503050406030204" pitchFamily="18" charset="0"/>
                                </a:rPr>
                                <m:t>𝑚</m:t>
                              </m:r>
                            </m:e>
                          </m:d>
                          <m:r>
                            <a:rPr lang="en-SG" b="0" i="1" smtClean="0">
                              <a:latin typeface="Cambria Math" panose="02040503050406030204" pitchFamily="18" charset="0"/>
                            </a:rPr>
                            <m:t>𝑡</m:t>
                          </m:r>
                        </m:sup>
                      </m:sSup>
                      <m:r>
                        <a:rPr lang="en-SG" b="0" i="1" smtClean="0">
                          <a:latin typeface="Cambria Math" panose="02040503050406030204" pitchFamily="18" charset="0"/>
                        </a:rPr>
                        <m:t>, </m:t>
                      </m:r>
                      <m:r>
                        <a:rPr lang="en-SG" b="0" i="1" smtClean="0">
                          <a:latin typeface="Cambria Math" panose="02040503050406030204" pitchFamily="18" charset="0"/>
                        </a:rPr>
                        <m:t>𝑦</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𝑡</m:t>
                          </m:r>
                        </m:sub>
                      </m:sSub>
                      <m:d>
                        <m:dPr>
                          <m:begChr m:val="["/>
                          <m:endChr m:val="]"/>
                          <m:ctrlPr>
                            <a:rPr lang="en-SG" b="0" i="1" smtClean="0">
                              <a:latin typeface="Cambria Math" panose="02040503050406030204" pitchFamily="18" charset="0"/>
                            </a:rPr>
                          </m:ctrlPr>
                        </m:dPr>
                        <m:e>
                          <m:r>
                            <a:rPr lang="en-SG" b="0" i="1" smtClean="0">
                              <a:latin typeface="Cambria Math" panose="02040503050406030204" pitchFamily="18" charset="0"/>
                            </a:rPr>
                            <m:t>𝑡</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𝑚</m:t>
                              </m:r>
                            </m:num>
                            <m:den>
                              <m:r>
                                <a:rPr lang="en-SG" b="0" i="1" smtClean="0">
                                  <a:latin typeface="Cambria Math" panose="02040503050406030204" pitchFamily="18" charset="0"/>
                                </a:rPr>
                                <m:t>𝑘</m:t>
                              </m:r>
                            </m:den>
                          </m:f>
                          <m:d>
                            <m:dPr>
                              <m:ctrlPr>
                                <a:rPr lang="en-SG" b="0" i="1" smtClean="0">
                                  <a:latin typeface="Cambria Math" panose="02040503050406030204" pitchFamily="18" charset="0"/>
                                </a:rPr>
                              </m:ctrlPr>
                            </m:dPr>
                            <m:e>
                              <m:r>
                                <a:rPr lang="en-SG" b="0" i="1" smtClean="0">
                                  <a:latin typeface="Cambria Math" panose="02040503050406030204" pitchFamily="18" charset="0"/>
                                </a:rPr>
                                <m:t>1−</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𝑒</m:t>
                                  </m:r>
                                </m:e>
                                <m:sup>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𝑘</m:t>
                                      </m:r>
                                      <m:r>
                                        <a:rPr lang="en-SG" b="0" i="1" smtClean="0">
                                          <a:latin typeface="Cambria Math" panose="02040503050406030204" pitchFamily="18" charset="0"/>
                                        </a:rPr>
                                        <m:t>/</m:t>
                                      </m:r>
                                      <m:r>
                                        <a:rPr lang="en-SG" b="0" i="1" smtClean="0">
                                          <a:latin typeface="Cambria Math" panose="02040503050406030204" pitchFamily="18" charset="0"/>
                                        </a:rPr>
                                        <m:t>𝑚</m:t>
                                      </m:r>
                                    </m:e>
                                  </m:d>
                                  <m:r>
                                    <a:rPr lang="en-SG" b="0" i="1" smtClean="0">
                                      <a:latin typeface="Cambria Math" panose="02040503050406030204" pitchFamily="18" charset="0"/>
                                    </a:rPr>
                                    <m:t>𝑡</m:t>
                                  </m:r>
                                </m:sup>
                              </m:sSup>
                            </m:e>
                          </m:d>
                        </m:e>
                      </m:d>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227350"/>
                <a:ext cx="10080000" cy="2993190"/>
              </a:xfrm>
              <a:blipFill>
                <a:blip r:embed="rId3"/>
                <a:stretch>
                  <a:fillRect l="-1693"/>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50</a:t>
            </a:fld>
            <a:endParaRPr lang="en-US" dirty="0"/>
          </a:p>
        </p:txBody>
      </p:sp>
      <p:sp>
        <p:nvSpPr>
          <p:cNvPr id="8" name="Footer Placeholder 7"/>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7903792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 drag</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10000"/>
                  </a:lnSpc>
                </a:pPr>
                <a:r>
                  <a:rPr lang="en-GB" dirty="0" smtClean="0"/>
                  <a:t>For larger objects moving through air at high speeds, the resisting force is approximately proportional to </a:t>
                </a:r>
                <a14:m>
                  <m:oMath xmlns:m="http://schemas.openxmlformats.org/officeDocument/2006/math">
                    <m:sSup>
                      <m:sSupPr>
                        <m:ctrlPr>
                          <a:rPr lang="en-SG" b="0" i="1" smtClean="0">
                            <a:latin typeface="Cambria Math" panose="02040503050406030204" pitchFamily="18" charset="0"/>
                          </a:rPr>
                        </m:ctrlPr>
                      </m:sSupPr>
                      <m:e>
                        <m:r>
                          <a:rPr lang="en-SG" b="0" i="1" smtClean="0">
                            <a:latin typeface="Cambria Math" panose="02040503050406030204" pitchFamily="18" charset="0"/>
                          </a:rPr>
                          <m:t>𝑣</m:t>
                        </m:r>
                      </m:e>
                      <m:sup>
                        <m:r>
                          <a:rPr lang="en-SG" b="0" i="1" smtClean="0">
                            <a:latin typeface="Cambria Math" panose="02040503050406030204" pitchFamily="18" charset="0"/>
                          </a:rPr>
                          <m:t>2</m:t>
                        </m:r>
                      </m:sup>
                    </m:sSup>
                  </m:oMath>
                </a14:m>
                <a:r>
                  <a:rPr lang="en-GB" dirty="0" smtClean="0"/>
                  <a:t>. </a:t>
                </a:r>
                <a:endParaRPr lang="en-GB" dirty="0"/>
              </a:p>
              <a:p>
                <a:pPr>
                  <a:lnSpc>
                    <a:spcPct val="110000"/>
                  </a:lnSpc>
                </a:pPr>
                <a:r>
                  <a:rPr lang="en-GB" dirty="0"/>
                  <a:t>This kind of resisting force is called </a:t>
                </a:r>
                <a:r>
                  <a:rPr lang="en-GB" dirty="0">
                    <a:solidFill>
                      <a:srgbClr val="FF0000"/>
                    </a:solidFill>
                  </a:rPr>
                  <a:t>air drag </a:t>
                </a:r>
                <a:r>
                  <a:rPr lang="en-GB" dirty="0"/>
                  <a:t>or simply drag</a:t>
                </a:r>
                <a:r>
                  <a:rPr lang="en-GB" dirty="0" smtClean="0"/>
                  <a:t>.</a:t>
                </a:r>
                <a:r>
                  <a:rPr lang="en-GB" dirty="0"/>
                  <a:t> Airplanes, falling rain drops and bicyclists all experience air drag. </a:t>
                </a:r>
              </a:p>
              <a:p>
                <a:pPr>
                  <a:lnSpc>
                    <a:spcPct val="110000"/>
                  </a:lnSpc>
                </a:pPr>
                <a:r>
                  <a:rPr lang="en-GB" dirty="0" smtClean="0"/>
                  <a:t>Air </a:t>
                </a:r>
                <a:r>
                  <a:rPr lang="en-GB" dirty="0"/>
                  <a:t>drag can be expressed </a:t>
                </a:r>
                <a:r>
                  <a:rPr lang="en-GB" dirty="0" smtClean="0"/>
                  <a:t>as </a:t>
                </a:r>
                <a14:m>
                  <m:oMath xmlns:m="http://schemas.openxmlformats.org/officeDocument/2006/math">
                    <m:r>
                      <a:rPr lang="en-SG" b="0" i="1" smtClean="0">
                        <a:latin typeface="Cambria Math" panose="02040503050406030204" pitchFamily="18" charset="0"/>
                      </a:rPr>
                      <m:t>𝑓</m:t>
                    </m:r>
                    <m:r>
                      <a:rPr lang="en-SG" b="0" i="1" smtClean="0">
                        <a:latin typeface="Cambria Math" panose="02040503050406030204" pitchFamily="18" charset="0"/>
                      </a:rPr>
                      <m:t>=</m:t>
                    </m:r>
                    <m:r>
                      <a:rPr lang="en-SG" b="0" i="1" smtClean="0">
                        <a:latin typeface="Cambria Math" panose="02040503050406030204" pitchFamily="18" charset="0"/>
                      </a:rPr>
                      <m:t>𝐷</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𝑣</m:t>
                        </m:r>
                      </m:e>
                      <m:sup>
                        <m:r>
                          <a:rPr lang="en-SG" b="0" i="1" smtClean="0">
                            <a:latin typeface="Cambria Math" panose="02040503050406030204" pitchFamily="18" charset="0"/>
                          </a:rPr>
                          <m:t>2</m:t>
                        </m:r>
                      </m:sup>
                    </m:sSup>
                  </m:oMath>
                </a14:m>
                <a:r>
                  <a:rPr lang="en-GB" dirty="0" smtClean="0"/>
                  <a:t>         </a:t>
                </a:r>
                <a:endParaRPr lang="en-GB" dirty="0"/>
              </a:p>
              <a:p>
                <a:pPr>
                  <a:lnSpc>
                    <a:spcPct val="110000"/>
                  </a:lnSpc>
                  <a:buNone/>
                </a:pPr>
                <a:r>
                  <a:rPr lang="en-GB" dirty="0"/>
                  <a:t>     where ‘</a:t>
                </a:r>
                <a:r>
                  <a:rPr lang="en-GB" i="1" dirty="0"/>
                  <a:t>D</a:t>
                </a:r>
                <a:r>
                  <a:rPr lang="en-GB" dirty="0"/>
                  <a:t>’ is a constant that depends on the shape and size of the body and the density of air. </a:t>
                </a:r>
                <a:endParaRPr lang="en-GB" dirty="0" smtClean="0"/>
              </a:p>
              <a:p>
                <a:pPr>
                  <a:spcBef>
                    <a:spcPts val="600"/>
                  </a:spcBef>
                </a:pPr>
                <a:r>
                  <a:rPr lang="en-GB" dirty="0" smtClean="0"/>
                  <a:t>The terminal velocity of objects under air drag is given by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𝑡</m:t>
                        </m:r>
                      </m:sub>
                    </m:sSub>
                    <m:r>
                      <a:rPr lang="en-SG" b="0" i="1" smtClean="0">
                        <a:latin typeface="Cambria Math" panose="02040503050406030204" pitchFamily="18" charset="0"/>
                      </a:rPr>
                      <m:t>=</m:t>
                    </m:r>
                    <m:rad>
                      <m:radPr>
                        <m:degHide m:val="on"/>
                        <m:ctrlPr>
                          <a:rPr lang="en-SG" b="0" i="1" smtClean="0">
                            <a:latin typeface="Cambria Math" panose="02040503050406030204" pitchFamily="18" charset="0"/>
                          </a:rPr>
                        </m:ctrlPr>
                      </m:radPr>
                      <m:deg/>
                      <m:e>
                        <m:f>
                          <m:fPr>
                            <m:ctrlPr>
                              <a:rPr lang="en-SG" b="0" i="1" smtClean="0">
                                <a:latin typeface="Cambria Math" panose="02040503050406030204" pitchFamily="18" charset="0"/>
                              </a:rPr>
                            </m:ctrlPr>
                          </m:fPr>
                          <m:num>
                            <m:r>
                              <a:rPr lang="en-SG" b="0" i="1" smtClean="0">
                                <a:latin typeface="Cambria Math" panose="02040503050406030204" pitchFamily="18" charset="0"/>
                              </a:rPr>
                              <m:t>𝑚𝑔</m:t>
                            </m:r>
                          </m:num>
                          <m:den>
                            <m:r>
                              <a:rPr lang="en-SG" b="0" i="1" smtClean="0">
                                <a:latin typeface="Cambria Math" panose="02040503050406030204" pitchFamily="18" charset="0"/>
                              </a:rPr>
                              <m:t>𝐷</m:t>
                            </m:r>
                          </m:den>
                        </m:f>
                      </m:e>
                    </m:rad>
                  </m:oMath>
                </a14:m>
                <a:endParaRPr lang="en-GB" dirty="0"/>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93" t="-781" r="-605"/>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51</a:t>
            </a:fld>
            <a:endParaRPr lang="en-US" dirty="0"/>
          </a:p>
        </p:txBody>
      </p:sp>
      <p:sp>
        <p:nvSpPr>
          <p:cNvPr id="7" name="Footer Placeholder 6"/>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9966791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981200" y="277813"/>
            <a:ext cx="8229600" cy="900112"/>
          </a:xfrm>
        </p:spPr>
        <p:txBody>
          <a:bodyPr/>
          <a:lstStyle/>
          <a:p>
            <a:endParaRPr lang="en-US" smtClean="0">
              <a:latin typeface="Arial" charset="0"/>
            </a:endParaRPr>
          </a:p>
        </p:txBody>
      </p:sp>
      <p:sp>
        <p:nvSpPr>
          <p:cNvPr id="55299" name="Content Placeholder 2"/>
          <p:cNvSpPr>
            <a:spLocks noGrp="1"/>
          </p:cNvSpPr>
          <p:nvPr>
            <p:ph idx="1"/>
          </p:nvPr>
        </p:nvSpPr>
        <p:spPr>
          <a:xfrm>
            <a:off x="1981200" y="1295401"/>
            <a:ext cx="8229600" cy="4530725"/>
          </a:xfrm>
        </p:spPr>
        <p:txBody>
          <a:bodyPr/>
          <a:lstStyle/>
          <a:p>
            <a:endParaRPr lang="en-US" smtClean="0"/>
          </a:p>
        </p:txBody>
      </p:sp>
      <p:sp>
        <p:nvSpPr>
          <p:cNvPr id="55300" name="TextBox 3"/>
          <p:cNvSpPr txBox="1">
            <a:spLocks noChangeArrowheads="1"/>
          </p:cNvSpPr>
          <p:nvPr/>
        </p:nvSpPr>
        <p:spPr bwMode="auto">
          <a:xfrm>
            <a:off x="2678113" y="3146425"/>
            <a:ext cx="6889750" cy="1016000"/>
          </a:xfrm>
          <a:prstGeom prst="rect">
            <a:avLst/>
          </a:prstGeom>
          <a:noFill/>
          <a:ln w="9525">
            <a:noFill/>
            <a:miter lim="800000"/>
            <a:headEnd/>
            <a:tailEnd/>
          </a:ln>
        </p:spPr>
        <p:txBody>
          <a:bodyPr>
            <a:spAutoFit/>
          </a:bodyPr>
          <a:lstStyle/>
          <a:p>
            <a:pPr algn="ctr"/>
            <a:r>
              <a:rPr lang="en-GB" sz="6000" dirty="0">
                <a:latin typeface="Times New Roman" panose="02020603050405020304" pitchFamily="18" charset="0"/>
                <a:cs typeface="Times New Roman" panose="02020603050405020304" pitchFamily="18" charset="0"/>
              </a:rPr>
              <a:t>End of chapter</a:t>
            </a:r>
            <a:endParaRPr lang="en-US" sz="6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r>
              <a:rPr lang="en-US" smtClean="0"/>
              <a:t> Page </a:t>
            </a:r>
            <a:fld id="{D57F1E4F-1CFF-5643-939E-217C01CDF565}" type="slidenum">
              <a:rPr lang="en-US" smtClean="0"/>
              <a:pPr/>
              <a:t>52</a:t>
            </a:fld>
            <a:endParaRPr lang="en-US" dirty="0"/>
          </a:p>
        </p:txBody>
      </p:sp>
      <p:sp>
        <p:nvSpPr>
          <p:cNvPr id="2" name="Footer Placeholder 1"/>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502202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force – </a:t>
            </a:r>
            <a:r>
              <a:rPr lang="en-US" dirty="0" smtClean="0"/>
              <a:t>Friction</a:t>
            </a:r>
            <a:endParaRPr lang="en-SG" dirty="0"/>
          </a:p>
        </p:txBody>
      </p:sp>
      <p:sp>
        <p:nvSpPr>
          <p:cNvPr id="3" name="Content Placeholder 2"/>
          <p:cNvSpPr>
            <a:spLocks noGrp="1"/>
          </p:cNvSpPr>
          <p:nvPr>
            <p:ph idx="1"/>
          </p:nvPr>
        </p:nvSpPr>
        <p:spPr/>
        <p:txBody>
          <a:bodyPr/>
          <a:lstStyle/>
          <a:p>
            <a:r>
              <a:rPr lang="en-US" dirty="0"/>
              <a:t>Frictional force </a:t>
            </a:r>
            <a:r>
              <a:rPr lang="en-US" dirty="0" smtClean="0"/>
              <a:t>or just friction occurs </a:t>
            </a:r>
            <a:r>
              <a:rPr lang="en-US" dirty="0"/>
              <a:t>when a surface </a:t>
            </a:r>
            <a:r>
              <a:rPr lang="en-US" dirty="0">
                <a:solidFill>
                  <a:srgbClr val="FF0000"/>
                </a:solidFill>
              </a:rPr>
              <a:t>resists</a:t>
            </a:r>
            <a:r>
              <a:rPr lang="en-US" dirty="0"/>
              <a:t> motion of an </a:t>
            </a:r>
            <a:r>
              <a:rPr lang="en-US" dirty="0" smtClean="0"/>
              <a:t>object that is in </a:t>
            </a:r>
            <a:r>
              <a:rPr lang="en-US" dirty="0" smtClean="0">
                <a:solidFill>
                  <a:srgbClr val="FF0000"/>
                </a:solidFill>
              </a:rPr>
              <a:t>contact</a:t>
            </a:r>
            <a:r>
              <a:rPr lang="en-US" dirty="0" smtClean="0"/>
              <a:t> with the surface.</a:t>
            </a:r>
            <a:endParaRPr lang="en-US" dirty="0"/>
          </a:p>
          <a:p>
            <a:r>
              <a:rPr lang="en-US" dirty="0"/>
              <a:t>The direction of the </a:t>
            </a:r>
            <a:r>
              <a:rPr lang="en-US" dirty="0" smtClean="0"/>
              <a:t>kinetic frictional </a:t>
            </a:r>
            <a:r>
              <a:rPr lang="en-US" dirty="0"/>
              <a:t>force is </a:t>
            </a:r>
            <a:r>
              <a:rPr lang="en-US" dirty="0" smtClean="0"/>
              <a:t>always </a:t>
            </a:r>
            <a:r>
              <a:rPr lang="en-US" dirty="0" smtClean="0">
                <a:solidFill>
                  <a:srgbClr val="FF0000"/>
                </a:solidFill>
              </a:rPr>
              <a:t>opposite</a:t>
            </a:r>
            <a:r>
              <a:rPr lang="en-US" dirty="0" smtClean="0"/>
              <a:t> </a:t>
            </a:r>
            <a:r>
              <a:rPr lang="en-US" dirty="0"/>
              <a:t>to the direction of the force causing the motion. </a:t>
            </a:r>
          </a:p>
          <a:p>
            <a:pPr marL="0" indent="0">
              <a:buNone/>
            </a:pPr>
            <a:endParaRPr lang="en-SG"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6</a:t>
            </a:fld>
            <a:endParaRPr lang="en-US" dirty="0"/>
          </a:p>
        </p:txBody>
      </p:sp>
      <p:grpSp>
        <p:nvGrpSpPr>
          <p:cNvPr id="44" name="Group 43"/>
          <p:cNvGrpSpPr/>
          <p:nvPr/>
        </p:nvGrpSpPr>
        <p:grpSpPr>
          <a:xfrm>
            <a:off x="1674578" y="3791585"/>
            <a:ext cx="6799074" cy="1579563"/>
            <a:chOff x="819276" y="1307142"/>
            <a:chExt cx="6799074" cy="1579563"/>
          </a:xfrm>
        </p:grpSpPr>
        <p:sp>
          <p:nvSpPr>
            <p:cNvPr id="45" name="Rectangle 44"/>
            <p:cNvSpPr/>
            <p:nvPr/>
          </p:nvSpPr>
          <p:spPr>
            <a:xfrm>
              <a:off x="3642561" y="1831977"/>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6" name="Straight Arrow Connector 45"/>
            <p:cNvCxnSpPr/>
            <p:nvPr/>
          </p:nvCxnSpPr>
          <p:spPr>
            <a:xfrm flipH="1" flipV="1">
              <a:off x="3922954" y="1450977"/>
              <a:ext cx="0" cy="642257"/>
            </a:xfrm>
            <a:prstGeom prst="straightConnector1">
              <a:avLst/>
            </a:prstGeom>
            <a:ln w="28575">
              <a:solidFill>
                <a:srgbClr val="00B0F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577308" y="2422900"/>
              <a:ext cx="27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2658862" y="2437149"/>
              <a:ext cx="2641735" cy="10800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49" name="Straight Arrow Connector 48"/>
            <p:cNvCxnSpPr/>
            <p:nvPr/>
          </p:nvCxnSpPr>
          <p:spPr>
            <a:xfrm flipH="1">
              <a:off x="3931318" y="2078780"/>
              <a:ext cx="0" cy="642257"/>
            </a:xfrm>
            <a:prstGeom prst="straightConnector1">
              <a:avLst/>
            </a:prstGeom>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2897836" y="2363890"/>
              <a:ext cx="652627" cy="1"/>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5137343" y="2078779"/>
              <a:ext cx="652627" cy="1"/>
            </a:xfrm>
            <a:prstGeom prst="straightConnector1">
              <a:avLst/>
            </a:prstGeom>
            <a:ln w="190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52" name="Text Box 12"/>
            <p:cNvSpPr txBox="1">
              <a:spLocks noChangeAspect="1" noChangeArrowheads="1"/>
            </p:cNvSpPr>
            <p:nvPr/>
          </p:nvSpPr>
          <p:spPr bwMode="auto">
            <a:xfrm>
              <a:off x="5972430" y="1727530"/>
              <a:ext cx="1645920" cy="763619"/>
            </a:xfrm>
            <a:prstGeom prst="rect">
              <a:avLst/>
            </a:prstGeom>
            <a:noFill/>
            <a:ln w="9525">
              <a:noFill/>
              <a:miter lim="800000"/>
              <a:headEnd/>
              <a:tailEnd/>
            </a:ln>
          </p:spPr>
          <p:txBody>
            <a:bodyPr lIns="36000" tIns="36000" rIns="36000" bIns="36000"/>
            <a:lstStyle/>
            <a:p>
              <a:r>
                <a:rPr lang="en-GB" sz="2000" dirty="0">
                  <a:latin typeface="Times New Roman" panose="02020603050405020304" pitchFamily="18" charset="0"/>
                  <a:ea typeface="SimSun" pitchFamily="2" charset="-122"/>
                  <a:cs typeface="Times New Roman" panose="02020603050405020304" pitchFamily="18" charset="0"/>
                </a:rPr>
                <a:t>Direction of applied force</a:t>
              </a:r>
              <a:endParaRPr lang="en-GB" sz="2000" dirty="0">
                <a:latin typeface="Times New Roman" panose="02020603050405020304" pitchFamily="18" charset="0"/>
                <a:cs typeface="Times New Roman" panose="02020603050405020304" pitchFamily="18" charset="0"/>
              </a:endParaRPr>
            </a:p>
          </p:txBody>
        </p:sp>
        <p:graphicFrame>
          <p:nvGraphicFramePr>
            <p:cNvPr id="53" name="Object 4"/>
            <p:cNvGraphicFramePr>
              <a:graphicFrameLocks noChangeAspect="1"/>
            </p:cNvGraphicFramePr>
            <p:nvPr>
              <p:extLst/>
            </p:nvPr>
          </p:nvGraphicFramePr>
          <p:xfrm>
            <a:off x="4029436" y="1307142"/>
            <a:ext cx="260350" cy="317500"/>
          </p:xfrm>
          <a:graphic>
            <a:graphicData uri="http://schemas.openxmlformats.org/presentationml/2006/ole">
              <mc:AlternateContent xmlns:mc="http://schemas.openxmlformats.org/markup-compatibility/2006">
                <mc:Choice xmlns:v="urn:schemas-microsoft-com:vml" Requires="v">
                  <p:oleObj spid="_x0000_s274629" name="Equation" r:id="rId3" imgW="253800" imgH="317160" progId="Equation.DSMT4">
                    <p:embed/>
                  </p:oleObj>
                </mc:Choice>
                <mc:Fallback>
                  <p:oleObj name="Equation" r:id="rId3" imgW="253800" imgH="317160" progId="Equation.DSMT4">
                    <p:embed/>
                    <p:pic>
                      <p:nvPicPr>
                        <p:cNvPr id="14" name="Object 4"/>
                        <p:cNvPicPr>
                          <a:picLocks noChangeAspect="1" noChangeArrowheads="1"/>
                        </p:cNvPicPr>
                        <p:nvPr/>
                      </p:nvPicPr>
                      <p:blipFill>
                        <a:blip r:embed="rId4"/>
                        <a:srcRect/>
                        <a:stretch>
                          <a:fillRect/>
                        </a:stretch>
                      </p:blipFill>
                      <p:spPr bwMode="auto">
                        <a:xfrm>
                          <a:off x="4029436" y="1307142"/>
                          <a:ext cx="26035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4"/>
            <p:cNvGraphicFramePr>
              <a:graphicFrameLocks noChangeAspect="1"/>
            </p:cNvGraphicFramePr>
            <p:nvPr>
              <p:extLst/>
            </p:nvPr>
          </p:nvGraphicFramePr>
          <p:xfrm>
            <a:off x="4070711" y="2569205"/>
            <a:ext cx="271462" cy="317500"/>
          </p:xfrm>
          <a:graphic>
            <a:graphicData uri="http://schemas.openxmlformats.org/presentationml/2006/ole">
              <mc:AlternateContent xmlns:mc="http://schemas.openxmlformats.org/markup-compatibility/2006">
                <mc:Choice xmlns:v="urn:schemas-microsoft-com:vml" Requires="v">
                  <p:oleObj spid="_x0000_s274630" name="Equation" r:id="rId5" imgW="266400" imgH="317160" progId="Equation.DSMT4">
                    <p:embed/>
                  </p:oleObj>
                </mc:Choice>
                <mc:Fallback>
                  <p:oleObj name="Equation" r:id="rId5" imgW="266400" imgH="317160" progId="Equation.DSMT4">
                    <p:embed/>
                    <p:pic>
                      <p:nvPicPr>
                        <p:cNvPr id="15" name="Object 4"/>
                        <p:cNvPicPr>
                          <a:picLocks noChangeAspect="1" noChangeArrowheads="1"/>
                        </p:cNvPicPr>
                        <p:nvPr/>
                      </p:nvPicPr>
                      <p:blipFill>
                        <a:blip r:embed="rId6"/>
                        <a:srcRect/>
                        <a:stretch>
                          <a:fillRect/>
                        </a:stretch>
                      </p:blipFill>
                      <p:spPr bwMode="auto">
                        <a:xfrm>
                          <a:off x="4070711" y="2569205"/>
                          <a:ext cx="271462"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Object 4"/>
            <p:cNvGraphicFramePr>
              <a:graphicFrameLocks noChangeAspect="1"/>
            </p:cNvGraphicFramePr>
            <p:nvPr>
              <p:extLst/>
            </p:nvPr>
          </p:nvGraphicFramePr>
          <p:xfrm>
            <a:off x="3018198" y="1829430"/>
            <a:ext cx="220663" cy="368300"/>
          </p:xfrm>
          <a:graphic>
            <a:graphicData uri="http://schemas.openxmlformats.org/presentationml/2006/ole">
              <mc:AlternateContent xmlns:mc="http://schemas.openxmlformats.org/markup-compatibility/2006">
                <mc:Choice xmlns:v="urn:schemas-microsoft-com:vml" Requires="v">
                  <p:oleObj spid="_x0000_s274631" name="Equation" r:id="rId7" imgW="215640" imgH="368280" progId="Equation.DSMT4">
                    <p:embed/>
                  </p:oleObj>
                </mc:Choice>
                <mc:Fallback>
                  <p:oleObj name="Equation" r:id="rId7" imgW="215640" imgH="368280" progId="Equation.DSMT4">
                    <p:embed/>
                    <p:pic>
                      <p:nvPicPr>
                        <p:cNvPr id="16" name="Object 4"/>
                        <p:cNvPicPr>
                          <a:picLocks noChangeAspect="1" noChangeArrowheads="1"/>
                        </p:cNvPicPr>
                        <p:nvPr/>
                      </p:nvPicPr>
                      <p:blipFill>
                        <a:blip r:embed="rId8"/>
                        <a:srcRect/>
                        <a:stretch>
                          <a:fillRect/>
                        </a:stretch>
                      </p:blipFill>
                      <p:spPr bwMode="auto">
                        <a:xfrm>
                          <a:off x="3018198" y="1829430"/>
                          <a:ext cx="220663"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Text Box 12"/>
            <p:cNvSpPr txBox="1">
              <a:spLocks noChangeAspect="1" noChangeArrowheads="1"/>
            </p:cNvSpPr>
            <p:nvPr/>
          </p:nvSpPr>
          <p:spPr bwMode="auto">
            <a:xfrm>
              <a:off x="819276" y="1347490"/>
              <a:ext cx="1954276" cy="763619"/>
            </a:xfrm>
            <a:prstGeom prst="rect">
              <a:avLst/>
            </a:prstGeom>
            <a:noFill/>
            <a:ln w="9525">
              <a:noFill/>
              <a:miter lim="800000"/>
              <a:headEnd/>
              <a:tailEnd/>
            </a:ln>
          </p:spPr>
          <p:txBody>
            <a:bodyPr lIns="36000" tIns="36000" rIns="36000" bIns="36000"/>
            <a:lstStyle/>
            <a:p>
              <a:r>
                <a:rPr lang="en-GB" sz="2000" dirty="0">
                  <a:latin typeface="Times New Roman" panose="02020603050405020304" pitchFamily="18" charset="0"/>
                  <a:ea typeface="SimSun" pitchFamily="2" charset="-122"/>
                  <a:cs typeface="Times New Roman" panose="02020603050405020304" pitchFamily="18" charset="0"/>
                </a:rPr>
                <a:t>Direction of </a:t>
              </a:r>
              <a:r>
                <a:rPr lang="en-GB" sz="2000" dirty="0" smtClean="0">
                  <a:latin typeface="Times New Roman" panose="02020603050405020304" pitchFamily="18" charset="0"/>
                  <a:ea typeface="SimSun" pitchFamily="2" charset="-122"/>
                  <a:cs typeface="Times New Roman" panose="02020603050405020304" pitchFamily="18" charset="0"/>
                </a:rPr>
                <a:t>frictional </a:t>
              </a:r>
              <a:r>
                <a:rPr lang="en-GB" sz="2000" dirty="0">
                  <a:latin typeface="Times New Roman" panose="02020603050405020304" pitchFamily="18" charset="0"/>
                  <a:ea typeface="SimSun" pitchFamily="2" charset="-122"/>
                  <a:cs typeface="Times New Roman" panose="02020603050405020304" pitchFamily="18" charset="0"/>
                </a:rPr>
                <a:t>force</a:t>
              </a:r>
              <a:endParaRPr lang="en-GB" sz="2000" dirty="0">
                <a:latin typeface="Times New Roman" panose="02020603050405020304" pitchFamily="18" charset="0"/>
                <a:cs typeface="Times New Roman" panose="02020603050405020304" pitchFamily="18" charset="0"/>
              </a:endParaRPr>
            </a:p>
          </p:txBody>
        </p:sp>
      </p:gr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077043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force – </a:t>
            </a:r>
            <a:r>
              <a:rPr lang="en-US" dirty="0" smtClean="0"/>
              <a:t>Tension </a:t>
            </a:r>
            <a:r>
              <a:rPr lang="en-US" dirty="0"/>
              <a:t>and compression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When a rod is </a:t>
                </a:r>
                <a:r>
                  <a:rPr lang="en-GB" dirty="0">
                    <a:solidFill>
                      <a:srgbClr val="FF0000"/>
                    </a:solidFill>
                  </a:rPr>
                  <a:t>stretched</a:t>
                </a:r>
                <a:r>
                  <a:rPr lang="en-GB" dirty="0"/>
                  <a:t>, equal and opposite forces known as </a:t>
                </a:r>
                <a:r>
                  <a:rPr lang="en-GB" dirty="0">
                    <a:solidFill>
                      <a:srgbClr val="FF0000"/>
                    </a:solidFill>
                  </a:rPr>
                  <a:t>tension</a:t>
                </a:r>
                <a:r>
                  <a:rPr lang="en-GB" dirty="0"/>
                  <a:t> force appears in the </a:t>
                </a:r>
                <a:r>
                  <a:rPr lang="en-GB" dirty="0" smtClean="0"/>
                  <a:t>rod.</a:t>
                </a:r>
              </a:p>
              <a:p>
                <a:r>
                  <a:rPr lang="en-GB" dirty="0" smtClean="0"/>
                  <a:t>When </a:t>
                </a:r>
                <a:r>
                  <a:rPr lang="en-GB" dirty="0"/>
                  <a:t>the rod is </a:t>
                </a:r>
                <a:r>
                  <a:rPr lang="en-GB" dirty="0">
                    <a:solidFill>
                      <a:srgbClr val="FF0000"/>
                    </a:solidFill>
                  </a:rPr>
                  <a:t>compressed</a:t>
                </a:r>
                <a:r>
                  <a:rPr lang="en-GB" dirty="0"/>
                  <a:t>, equal and opposite forces known as </a:t>
                </a:r>
                <a:r>
                  <a:rPr lang="en-GB" dirty="0">
                    <a:solidFill>
                      <a:srgbClr val="FF0000"/>
                    </a:solidFill>
                  </a:rPr>
                  <a:t>compression</a:t>
                </a:r>
                <a:r>
                  <a:rPr lang="en-GB" dirty="0"/>
                  <a:t> force appears in the rod. </a:t>
                </a:r>
                <a:endParaRPr lang="en-GB" dirty="0" smtClean="0"/>
              </a:p>
              <a:p>
                <a:r>
                  <a:rPr lang="en-GB" dirty="0" smtClean="0"/>
                  <a:t>Within </a:t>
                </a:r>
                <a:r>
                  <a:rPr lang="en-GB" dirty="0" smtClean="0">
                    <a:solidFill>
                      <a:srgbClr val="FF0000"/>
                    </a:solidFill>
                  </a:rPr>
                  <a:t>limits</a:t>
                </a:r>
                <a:r>
                  <a:rPr lang="en-GB" dirty="0" smtClean="0"/>
                  <a:t>, compression and tension forces are governed by Hooke’s law,  </a:t>
                </a:r>
                <a:br>
                  <a:rPr lang="en-GB" dirty="0" smtClean="0"/>
                </a:br>
                <a:r>
                  <a:rPr lang="en-GB" dirty="0" smtClean="0"/>
                  <a:t>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𝑘𝑥</m:t>
                    </m:r>
                  </m:oMath>
                </a14:m>
                <a:r>
                  <a:rPr lang="en-GB" dirty="0" smtClean="0"/>
                  <a:t>, where </a:t>
                </a:r>
                <a:r>
                  <a:rPr lang="en-GB" i="1" dirty="0" smtClean="0"/>
                  <a:t>k</a:t>
                </a:r>
                <a:r>
                  <a:rPr lang="en-GB" dirty="0" smtClean="0"/>
                  <a:t> is the spring constant and </a:t>
                </a:r>
                <a:r>
                  <a:rPr lang="en-GB" i="1" dirty="0" smtClean="0"/>
                  <a:t>x</a:t>
                </a:r>
                <a:r>
                  <a:rPr lang="en-GB" dirty="0" smtClean="0"/>
                  <a:t> is the elongation/compression.</a:t>
                </a:r>
                <a:endParaRPr lang="en-GB" dirty="0"/>
              </a:p>
              <a:p>
                <a:pPr marL="0" indent="0">
                  <a:buNone/>
                </a:pP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93" t="-1042"/>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7</a:t>
            </a:fld>
            <a:endParaRPr lang="en-US" dirty="0"/>
          </a:p>
        </p:txBody>
      </p:sp>
      <p:grpSp>
        <p:nvGrpSpPr>
          <p:cNvPr id="18" name="Group 17"/>
          <p:cNvGrpSpPr/>
          <p:nvPr/>
        </p:nvGrpSpPr>
        <p:grpSpPr>
          <a:xfrm>
            <a:off x="1507980" y="4525452"/>
            <a:ext cx="4229129" cy="1636712"/>
            <a:chOff x="1845161" y="2135188"/>
            <a:chExt cx="4229129" cy="1636712"/>
          </a:xfrm>
        </p:grpSpPr>
        <p:graphicFrame>
          <p:nvGraphicFramePr>
            <p:cNvPr id="19" name="Object 4"/>
            <p:cNvGraphicFramePr>
              <a:graphicFrameLocks noChangeAspect="1"/>
            </p:cNvGraphicFramePr>
            <p:nvPr>
              <p:extLst/>
            </p:nvPr>
          </p:nvGraphicFramePr>
          <p:xfrm>
            <a:off x="4872038" y="3454400"/>
            <a:ext cx="271462" cy="317500"/>
          </p:xfrm>
          <a:graphic>
            <a:graphicData uri="http://schemas.openxmlformats.org/presentationml/2006/ole">
              <mc:AlternateContent xmlns:mc="http://schemas.openxmlformats.org/markup-compatibility/2006">
                <mc:Choice xmlns:v="urn:schemas-microsoft-com:vml" Requires="v">
                  <p:oleObj spid="_x0000_s276032" name="Equation" r:id="rId4" imgW="266400" imgH="317160" progId="Equation.DSMT4">
                    <p:embed/>
                  </p:oleObj>
                </mc:Choice>
                <mc:Fallback>
                  <p:oleObj name="Equation" r:id="rId4" imgW="266400" imgH="317160" progId="Equation.DSMT4">
                    <p:embed/>
                    <p:pic>
                      <p:nvPicPr>
                        <p:cNvPr id="6" name="Object 4"/>
                        <p:cNvPicPr>
                          <a:picLocks noChangeAspect="1" noChangeArrowheads="1"/>
                        </p:cNvPicPr>
                        <p:nvPr/>
                      </p:nvPicPr>
                      <p:blipFill>
                        <a:blip r:embed="rId5"/>
                        <a:srcRect/>
                        <a:stretch>
                          <a:fillRect/>
                        </a:stretch>
                      </p:blipFill>
                      <p:spPr bwMode="auto">
                        <a:xfrm>
                          <a:off x="4872038" y="3454400"/>
                          <a:ext cx="271462"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p:cNvSpPr/>
            <p:nvPr/>
          </p:nvSpPr>
          <p:spPr>
            <a:xfrm>
              <a:off x="4403543" y="2675598"/>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1" name="Straight Arrow Connector 20"/>
            <p:cNvCxnSpPr/>
            <p:nvPr/>
          </p:nvCxnSpPr>
          <p:spPr>
            <a:xfrm flipH="1" flipV="1">
              <a:off x="4722036" y="2485097"/>
              <a:ext cx="0" cy="720000"/>
            </a:xfrm>
            <a:prstGeom prst="straightConnector1">
              <a:avLst/>
            </a:prstGeom>
            <a:ln w="28575">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338290" y="3266521"/>
              <a:ext cx="27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419844" y="3280770"/>
              <a:ext cx="2641735" cy="10800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24" name="Straight Arrow Connector 23"/>
            <p:cNvCxnSpPr/>
            <p:nvPr/>
          </p:nvCxnSpPr>
          <p:spPr>
            <a:xfrm flipH="1">
              <a:off x="4682675" y="2922401"/>
              <a:ext cx="0" cy="642257"/>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568492" y="2963723"/>
              <a:ext cx="1836000" cy="1"/>
            </a:xfrm>
            <a:prstGeom prst="straightConnector1">
              <a:avLst/>
            </a:prstGeom>
            <a:ln w="4762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745730" y="2963723"/>
              <a:ext cx="648000" cy="1"/>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7" name="Object 4"/>
            <p:cNvGraphicFramePr>
              <a:graphicFrameLocks noChangeAspect="1"/>
            </p:cNvGraphicFramePr>
            <p:nvPr>
              <p:extLst/>
            </p:nvPr>
          </p:nvGraphicFramePr>
          <p:xfrm>
            <a:off x="4854575" y="2135188"/>
            <a:ext cx="257175" cy="317500"/>
          </p:xfrm>
          <a:graphic>
            <a:graphicData uri="http://schemas.openxmlformats.org/presentationml/2006/ole">
              <mc:AlternateContent xmlns:mc="http://schemas.openxmlformats.org/markup-compatibility/2006">
                <mc:Choice xmlns:v="urn:schemas-microsoft-com:vml" Requires="v">
                  <p:oleObj spid="_x0000_s276033" name="Equation" r:id="rId6" imgW="253800" imgH="317160" progId="Equation.DSMT4">
                    <p:embed/>
                  </p:oleObj>
                </mc:Choice>
                <mc:Fallback>
                  <p:oleObj name="Equation" r:id="rId6" imgW="253800" imgH="317160" progId="Equation.DSMT4">
                    <p:embed/>
                    <p:pic>
                      <p:nvPicPr>
                        <p:cNvPr id="14" name="Object 4"/>
                        <p:cNvPicPr>
                          <a:picLocks noChangeAspect="1" noChangeArrowheads="1"/>
                        </p:cNvPicPr>
                        <p:nvPr/>
                      </p:nvPicPr>
                      <p:blipFill>
                        <a:blip r:embed="rId7"/>
                        <a:srcRect/>
                        <a:stretch>
                          <a:fillRect/>
                        </a:stretch>
                      </p:blipFill>
                      <p:spPr bwMode="auto">
                        <a:xfrm>
                          <a:off x="4854575" y="2135188"/>
                          <a:ext cx="2571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4"/>
            <p:cNvGraphicFramePr>
              <a:graphicFrameLocks noChangeAspect="1"/>
            </p:cNvGraphicFramePr>
            <p:nvPr>
              <p:extLst/>
            </p:nvPr>
          </p:nvGraphicFramePr>
          <p:xfrm>
            <a:off x="3835630" y="2490788"/>
            <a:ext cx="206375" cy="304800"/>
          </p:xfrm>
          <a:graphic>
            <a:graphicData uri="http://schemas.openxmlformats.org/presentationml/2006/ole">
              <mc:AlternateContent xmlns:mc="http://schemas.openxmlformats.org/markup-compatibility/2006">
                <mc:Choice xmlns:v="urn:schemas-microsoft-com:vml" Requires="v">
                  <p:oleObj spid="_x0000_s276034" name="Equation" r:id="rId8" imgW="203040" imgH="304560" progId="Equation.DSMT4">
                    <p:embed/>
                  </p:oleObj>
                </mc:Choice>
                <mc:Fallback>
                  <p:oleObj name="Equation" r:id="rId8" imgW="203040" imgH="304560" progId="Equation.DSMT4">
                    <p:embed/>
                    <p:pic>
                      <p:nvPicPr>
                        <p:cNvPr id="15" name="Object 4"/>
                        <p:cNvPicPr>
                          <a:picLocks noChangeAspect="1" noChangeArrowheads="1"/>
                        </p:cNvPicPr>
                        <p:nvPr/>
                      </p:nvPicPr>
                      <p:blipFill>
                        <a:blip r:embed="rId9"/>
                        <a:srcRect/>
                        <a:stretch>
                          <a:fillRect/>
                        </a:stretch>
                      </p:blipFill>
                      <p:spPr bwMode="auto">
                        <a:xfrm>
                          <a:off x="3835630" y="2490788"/>
                          <a:ext cx="206375" cy="304800"/>
                        </a:xfrm>
                        <a:prstGeom prst="rect">
                          <a:avLst/>
                        </a:prstGeom>
                        <a:noFill/>
                        <a:extLst/>
                      </p:spPr>
                    </p:pic>
                  </p:oleObj>
                </mc:Fallback>
              </mc:AlternateContent>
            </a:graphicData>
          </a:graphic>
        </p:graphicFrame>
        <p:cxnSp>
          <p:nvCxnSpPr>
            <p:cNvPr id="29" name="Straight Arrow Connector 28"/>
            <p:cNvCxnSpPr/>
            <p:nvPr/>
          </p:nvCxnSpPr>
          <p:spPr>
            <a:xfrm flipV="1">
              <a:off x="2810691" y="2963723"/>
              <a:ext cx="360000" cy="1"/>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30" name="Object 4"/>
            <p:cNvGraphicFramePr>
              <a:graphicFrameLocks noChangeAspect="1"/>
            </p:cNvGraphicFramePr>
            <p:nvPr>
              <p:extLst/>
            </p:nvPr>
          </p:nvGraphicFramePr>
          <p:xfrm>
            <a:off x="2927803" y="2486025"/>
            <a:ext cx="206375" cy="304800"/>
          </p:xfrm>
          <a:graphic>
            <a:graphicData uri="http://schemas.openxmlformats.org/presentationml/2006/ole">
              <mc:AlternateContent xmlns:mc="http://schemas.openxmlformats.org/markup-compatibility/2006">
                <mc:Choice xmlns:v="urn:schemas-microsoft-com:vml" Requires="v">
                  <p:oleObj spid="_x0000_s276035" name="Equation" r:id="rId10" imgW="203040" imgH="304560" progId="Equation.DSMT4">
                    <p:embed/>
                  </p:oleObj>
                </mc:Choice>
                <mc:Fallback>
                  <p:oleObj name="Equation" r:id="rId10" imgW="203040" imgH="304560" progId="Equation.DSMT4">
                    <p:embed/>
                    <p:pic>
                      <p:nvPicPr>
                        <p:cNvPr id="17" name="Object 4"/>
                        <p:cNvPicPr>
                          <a:picLocks noChangeAspect="1" noChangeArrowheads="1"/>
                        </p:cNvPicPr>
                        <p:nvPr/>
                      </p:nvPicPr>
                      <p:blipFill>
                        <a:blip r:embed="rId11"/>
                        <a:srcRect/>
                        <a:stretch>
                          <a:fillRect/>
                        </a:stretch>
                      </p:blipFill>
                      <p:spPr bwMode="auto">
                        <a:xfrm>
                          <a:off x="2927803" y="2486025"/>
                          <a:ext cx="206375" cy="304800"/>
                        </a:xfrm>
                        <a:prstGeom prst="rect">
                          <a:avLst/>
                        </a:prstGeom>
                        <a:noFill/>
                        <a:extLst/>
                      </p:spPr>
                    </p:pic>
                  </p:oleObj>
                </mc:Fallback>
              </mc:AlternateContent>
            </a:graphicData>
          </a:graphic>
        </p:graphicFrame>
        <p:cxnSp>
          <p:nvCxnSpPr>
            <p:cNvPr id="31" name="Straight Arrow Connector 30"/>
            <p:cNvCxnSpPr/>
            <p:nvPr/>
          </p:nvCxnSpPr>
          <p:spPr>
            <a:xfrm flipH="1" flipV="1">
              <a:off x="1845161" y="2952837"/>
              <a:ext cx="540000" cy="1"/>
            </a:xfrm>
            <a:prstGeom prst="straightConnector1">
              <a:avLst/>
            </a:prstGeom>
            <a:ln w="31750">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Text Box 12"/>
            <p:cNvSpPr txBox="1">
              <a:spLocks noChangeAspect="1" noChangeArrowheads="1"/>
            </p:cNvSpPr>
            <p:nvPr/>
          </p:nvSpPr>
          <p:spPr bwMode="auto">
            <a:xfrm>
              <a:off x="1895763" y="2416102"/>
              <a:ext cx="990943" cy="357647"/>
            </a:xfrm>
            <a:prstGeom prst="rect">
              <a:avLst/>
            </a:prstGeom>
            <a:noFill/>
            <a:ln w="9525">
              <a:noFill/>
              <a:miter lim="800000"/>
              <a:headEnd/>
              <a:tailEnd/>
            </a:ln>
          </p:spPr>
          <p:txBody>
            <a:bodyPr lIns="36000" tIns="36000" rIns="36000" bIns="36000"/>
            <a:lstStyle/>
            <a:p>
              <a:r>
                <a:rPr lang="en-GB" sz="2000" dirty="0" smtClean="0">
                  <a:latin typeface="Times New Roman" panose="02020603050405020304" pitchFamily="18" charset="0"/>
                  <a:ea typeface="SimSun" pitchFamily="2" charset="-122"/>
                  <a:cs typeface="Times New Roman" panose="02020603050405020304" pitchFamily="18" charset="0"/>
                </a:rPr>
                <a:t>Pull</a:t>
              </a:r>
              <a:endParaRPr lang="en-GB" sz="2000" dirty="0">
                <a:latin typeface="Times New Roman" panose="02020603050405020304" pitchFamily="18" charset="0"/>
                <a:cs typeface="Times New Roman" panose="02020603050405020304" pitchFamily="18" charset="0"/>
              </a:endParaRPr>
            </a:p>
          </p:txBody>
        </p:sp>
      </p:grpSp>
      <p:grpSp>
        <p:nvGrpSpPr>
          <p:cNvPr id="33" name="Group 32"/>
          <p:cNvGrpSpPr/>
          <p:nvPr/>
        </p:nvGrpSpPr>
        <p:grpSpPr>
          <a:xfrm>
            <a:off x="6715759" y="4556595"/>
            <a:ext cx="4283925" cy="1636712"/>
            <a:chOff x="1790365" y="2135188"/>
            <a:chExt cx="4283925" cy="1636712"/>
          </a:xfrm>
        </p:grpSpPr>
        <p:graphicFrame>
          <p:nvGraphicFramePr>
            <p:cNvPr id="34" name="Object 4"/>
            <p:cNvGraphicFramePr>
              <a:graphicFrameLocks noChangeAspect="1"/>
            </p:cNvGraphicFramePr>
            <p:nvPr>
              <p:extLst/>
            </p:nvPr>
          </p:nvGraphicFramePr>
          <p:xfrm>
            <a:off x="4872038" y="3454400"/>
            <a:ext cx="271462" cy="317500"/>
          </p:xfrm>
          <a:graphic>
            <a:graphicData uri="http://schemas.openxmlformats.org/presentationml/2006/ole">
              <mc:AlternateContent xmlns:mc="http://schemas.openxmlformats.org/markup-compatibility/2006">
                <mc:Choice xmlns:v="urn:schemas-microsoft-com:vml" Requires="v">
                  <p:oleObj spid="_x0000_s276036" name="Equation" r:id="rId12" imgW="266400" imgH="317160" progId="Equation.DSMT4">
                    <p:embed/>
                  </p:oleObj>
                </mc:Choice>
                <mc:Fallback>
                  <p:oleObj name="Equation" r:id="rId12" imgW="266400" imgH="317160" progId="Equation.DSMT4">
                    <p:embed/>
                    <p:pic>
                      <p:nvPicPr>
                        <p:cNvPr id="21" name="Object 4"/>
                        <p:cNvPicPr>
                          <a:picLocks noChangeAspect="1" noChangeArrowheads="1"/>
                        </p:cNvPicPr>
                        <p:nvPr/>
                      </p:nvPicPr>
                      <p:blipFill>
                        <a:blip r:embed="rId5"/>
                        <a:srcRect/>
                        <a:stretch>
                          <a:fillRect/>
                        </a:stretch>
                      </p:blipFill>
                      <p:spPr bwMode="auto">
                        <a:xfrm>
                          <a:off x="4872038" y="3454400"/>
                          <a:ext cx="271462"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ectangle 34"/>
            <p:cNvSpPr/>
            <p:nvPr/>
          </p:nvSpPr>
          <p:spPr>
            <a:xfrm>
              <a:off x="4403543" y="2675598"/>
              <a:ext cx="558265" cy="558265"/>
            </a:xfrm>
            <a:prstGeom prst="rect">
              <a:avLst/>
            </a:prstGeom>
            <a:solidFill>
              <a:srgbClr val="FFC000"/>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6" name="Straight Arrow Connector 35"/>
            <p:cNvCxnSpPr/>
            <p:nvPr/>
          </p:nvCxnSpPr>
          <p:spPr>
            <a:xfrm flipH="1" flipV="1">
              <a:off x="4722036" y="2475572"/>
              <a:ext cx="0" cy="720000"/>
            </a:xfrm>
            <a:prstGeom prst="straightConnector1">
              <a:avLst/>
            </a:prstGeom>
            <a:ln w="28575">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338290" y="3266521"/>
              <a:ext cx="27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419844" y="3280770"/>
              <a:ext cx="2641735" cy="108000"/>
            </a:xfrm>
            <a:prstGeom prst="rect">
              <a:avLst/>
            </a:prstGeom>
            <a:pattFill prst="lt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attFill prst="ltUpDiag">
                  <a:fgClr>
                    <a:srgbClr val="C00000"/>
                  </a:fgClr>
                  <a:bgClr>
                    <a:schemeClr val="bg1"/>
                  </a:bgClr>
                </a:pattFill>
              </a:endParaRPr>
            </a:p>
          </p:txBody>
        </p:sp>
        <p:cxnSp>
          <p:nvCxnSpPr>
            <p:cNvPr id="39" name="Straight Arrow Connector 38"/>
            <p:cNvCxnSpPr/>
            <p:nvPr/>
          </p:nvCxnSpPr>
          <p:spPr>
            <a:xfrm flipH="1">
              <a:off x="4682675" y="2922401"/>
              <a:ext cx="0" cy="642257"/>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568492" y="2963723"/>
              <a:ext cx="1836000" cy="1"/>
            </a:xfrm>
            <a:prstGeom prst="straightConnector1">
              <a:avLst/>
            </a:prstGeom>
            <a:ln w="4762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745730" y="2963723"/>
              <a:ext cx="648000" cy="1"/>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42" name="Object 4"/>
            <p:cNvGraphicFramePr>
              <a:graphicFrameLocks noChangeAspect="1"/>
            </p:cNvGraphicFramePr>
            <p:nvPr>
              <p:extLst/>
            </p:nvPr>
          </p:nvGraphicFramePr>
          <p:xfrm>
            <a:off x="4854575" y="2135188"/>
            <a:ext cx="257175" cy="317500"/>
          </p:xfrm>
          <a:graphic>
            <a:graphicData uri="http://schemas.openxmlformats.org/presentationml/2006/ole">
              <mc:AlternateContent xmlns:mc="http://schemas.openxmlformats.org/markup-compatibility/2006">
                <mc:Choice xmlns:v="urn:schemas-microsoft-com:vml" Requires="v">
                  <p:oleObj spid="_x0000_s276037" name="Equation" r:id="rId13" imgW="253800" imgH="317160" progId="Equation.DSMT4">
                    <p:embed/>
                  </p:oleObj>
                </mc:Choice>
                <mc:Fallback>
                  <p:oleObj name="Equation" r:id="rId13" imgW="253800" imgH="317160" progId="Equation.DSMT4">
                    <p:embed/>
                    <p:pic>
                      <p:nvPicPr>
                        <p:cNvPr id="29" name="Object 4"/>
                        <p:cNvPicPr>
                          <a:picLocks noChangeAspect="1" noChangeArrowheads="1"/>
                        </p:cNvPicPr>
                        <p:nvPr/>
                      </p:nvPicPr>
                      <p:blipFill>
                        <a:blip r:embed="rId7"/>
                        <a:srcRect/>
                        <a:stretch>
                          <a:fillRect/>
                        </a:stretch>
                      </p:blipFill>
                      <p:spPr bwMode="auto">
                        <a:xfrm>
                          <a:off x="4854575" y="2135188"/>
                          <a:ext cx="2571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4"/>
            <p:cNvGraphicFramePr>
              <a:graphicFrameLocks noChangeAspect="1"/>
            </p:cNvGraphicFramePr>
            <p:nvPr>
              <p:extLst/>
            </p:nvPr>
          </p:nvGraphicFramePr>
          <p:xfrm>
            <a:off x="3829351" y="2484798"/>
            <a:ext cx="219075" cy="317500"/>
          </p:xfrm>
          <a:graphic>
            <a:graphicData uri="http://schemas.openxmlformats.org/presentationml/2006/ole">
              <mc:AlternateContent xmlns:mc="http://schemas.openxmlformats.org/markup-compatibility/2006">
                <mc:Choice xmlns:v="urn:schemas-microsoft-com:vml" Requires="v">
                  <p:oleObj spid="_x0000_s276038" name="Equation" r:id="rId14" imgW="215640" imgH="317160" progId="Equation.DSMT4">
                    <p:embed/>
                  </p:oleObj>
                </mc:Choice>
                <mc:Fallback>
                  <p:oleObj name="Equation" r:id="rId14" imgW="215640" imgH="317160" progId="Equation.DSMT4">
                    <p:embed/>
                    <p:pic>
                      <p:nvPicPr>
                        <p:cNvPr id="30" name="Object 4"/>
                        <p:cNvPicPr>
                          <a:picLocks noChangeAspect="1" noChangeArrowheads="1"/>
                        </p:cNvPicPr>
                        <p:nvPr/>
                      </p:nvPicPr>
                      <p:blipFill>
                        <a:blip r:embed="rId15"/>
                        <a:srcRect/>
                        <a:stretch>
                          <a:fillRect/>
                        </a:stretch>
                      </p:blipFill>
                      <p:spPr bwMode="auto">
                        <a:xfrm>
                          <a:off x="3829351" y="2484798"/>
                          <a:ext cx="219075" cy="317500"/>
                        </a:xfrm>
                        <a:prstGeom prst="rect">
                          <a:avLst/>
                        </a:prstGeom>
                        <a:noFill/>
                        <a:extLst/>
                      </p:spPr>
                    </p:pic>
                  </p:oleObj>
                </mc:Fallback>
              </mc:AlternateContent>
            </a:graphicData>
          </a:graphic>
        </p:graphicFrame>
        <p:cxnSp>
          <p:nvCxnSpPr>
            <p:cNvPr id="57" name="Straight Arrow Connector 56"/>
            <p:cNvCxnSpPr/>
            <p:nvPr/>
          </p:nvCxnSpPr>
          <p:spPr>
            <a:xfrm flipH="1" flipV="1">
              <a:off x="2810691" y="2963723"/>
              <a:ext cx="360000" cy="1"/>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8" name="Object 4"/>
            <p:cNvGraphicFramePr>
              <a:graphicFrameLocks noChangeAspect="1"/>
            </p:cNvGraphicFramePr>
            <p:nvPr>
              <p:extLst/>
            </p:nvPr>
          </p:nvGraphicFramePr>
          <p:xfrm>
            <a:off x="2921301" y="2480035"/>
            <a:ext cx="220663" cy="317500"/>
          </p:xfrm>
          <a:graphic>
            <a:graphicData uri="http://schemas.openxmlformats.org/presentationml/2006/ole">
              <mc:AlternateContent xmlns:mc="http://schemas.openxmlformats.org/markup-compatibility/2006">
                <mc:Choice xmlns:v="urn:schemas-microsoft-com:vml" Requires="v">
                  <p:oleObj spid="_x0000_s276039" name="Equation" r:id="rId16" imgW="215640" imgH="317160" progId="Equation.DSMT4">
                    <p:embed/>
                  </p:oleObj>
                </mc:Choice>
                <mc:Fallback>
                  <p:oleObj name="Equation" r:id="rId16" imgW="215640" imgH="317160" progId="Equation.DSMT4">
                    <p:embed/>
                    <p:pic>
                      <p:nvPicPr>
                        <p:cNvPr id="32" name="Object 4"/>
                        <p:cNvPicPr>
                          <a:picLocks noChangeAspect="1" noChangeArrowheads="1"/>
                        </p:cNvPicPr>
                        <p:nvPr/>
                      </p:nvPicPr>
                      <p:blipFill>
                        <a:blip r:embed="rId17"/>
                        <a:srcRect/>
                        <a:stretch>
                          <a:fillRect/>
                        </a:stretch>
                      </p:blipFill>
                      <p:spPr bwMode="auto">
                        <a:xfrm>
                          <a:off x="2921301" y="2480035"/>
                          <a:ext cx="220663" cy="317500"/>
                        </a:xfrm>
                        <a:prstGeom prst="rect">
                          <a:avLst/>
                        </a:prstGeom>
                        <a:noFill/>
                        <a:extLst/>
                      </p:spPr>
                    </p:pic>
                  </p:oleObj>
                </mc:Fallback>
              </mc:AlternateContent>
            </a:graphicData>
          </a:graphic>
        </p:graphicFrame>
        <p:cxnSp>
          <p:nvCxnSpPr>
            <p:cNvPr id="59" name="Straight Arrow Connector 58"/>
            <p:cNvCxnSpPr/>
            <p:nvPr/>
          </p:nvCxnSpPr>
          <p:spPr>
            <a:xfrm flipV="1">
              <a:off x="1845161" y="2952837"/>
              <a:ext cx="540000" cy="1"/>
            </a:xfrm>
            <a:prstGeom prst="straightConnector1">
              <a:avLst/>
            </a:prstGeom>
            <a:ln w="31750">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Text Box 12"/>
            <p:cNvSpPr txBox="1">
              <a:spLocks noChangeAspect="1" noChangeArrowheads="1"/>
            </p:cNvSpPr>
            <p:nvPr/>
          </p:nvSpPr>
          <p:spPr bwMode="auto">
            <a:xfrm>
              <a:off x="1790365" y="2350512"/>
              <a:ext cx="841959" cy="274700"/>
            </a:xfrm>
            <a:prstGeom prst="rect">
              <a:avLst/>
            </a:prstGeom>
            <a:noFill/>
            <a:ln w="9525">
              <a:noFill/>
              <a:miter lim="800000"/>
              <a:headEnd/>
              <a:tailEnd/>
            </a:ln>
          </p:spPr>
          <p:txBody>
            <a:bodyPr lIns="36000" tIns="36000" rIns="36000" bIns="36000"/>
            <a:lstStyle/>
            <a:p>
              <a:r>
                <a:rPr lang="en-GB" sz="2000" dirty="0" smtClean="0">
                  <a:latin typeface="Times New Roman" panose="02020603050405020304" pitchFamily="18" charset="0"/>
                  <a:ea typeface="SimSun" pitchFamily="2" charset="-122"/>
                  <a:cs typeface="Times New Roman" panose="02020603050405020304" pitchFamily="18" charset="0"/>
                </a:rPr>
                <a:t>Push</a:t>
              </a:r>
              <a:endParaRPr lang="en-GB" sz="2000" dirty="0">
                <a:latin typeface="Times New Roman" panose="02020603050405020304" pitchFamily="18" charset="0"/>
                <a:cs typeface="Times New Roman" panose="02020603050405020304" pitchFamily="18" charset="0"/>
              </a:endParaRPr>
            </a:p>
          </p:txBody>
        </p:sp>
      </p:grpSp>
      <p:sp>
        <p:nvSpPr>
          <p:cNvPr id="5" name="Footer Placeholder 4"/>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15907978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third law of motion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10000"/>
                  </a:lnSpc>
                </a:pPr>
                <a:r>
                  <a:rPr lang="en-US" dirty="0" smtClean="0"/>
                  <a:t>Newton’s third law </a:t>
                </a:r>
                <a:r>
                  <a:rPr lang="en-US" dirty="0"/>
                  <a:t>states that if body A exerts a force </a:t>
                </a:r>
                <a:r>
                  <a:rPr lang="en-US" dirty="0">
                    <a:solidFill>
                      <a:srgbClr val="FF0000"/>
                    </a:solidFill>
                  </a:rPr>
                  <a:t>on</a:t>
                </a:r>
                <a:r>
                  <a:rPr lang="en-US" dirty="0"/>
                  <a:t> body </a:t>
                </a:r>
                <a:r>
                  <a:rPr lang="en-US" dirty="0" smtClean="0"/>
                  <a:t>B, </a:t>
                </a:r>
                <a:r>
                  <a:rPr lang="en-US" dirty="0"/>
                  <a:t>then B exerts an </a:t>
                </a:r>
                <a:r>
                  <a:rPr lang="en-US" dirty="0">
                    <a:solidFill>
                      <a:srgbClr val="FF0000"/>
                    </a:solidFill>
                  </a:rPr>
                  <a:t>equal</a:t>
                </a:r>
                <a:r>
                  <a:rPr lang="en-US" dirty="0"/>
                  <a:t> but </a:t>
                </a:r>
                <a:r>
                  <a:rPr lang="en-US" dirty="0">
                    <a:solidFill>
                      <a:srgbClr val="FF0000"/>
                    </a:solidFill>
                  </a:rPr>
                  <a:t>opposite</a:t>
                </a:r>
                <a:r>
                  <a:rPr lang="en-US" dirty="0"/>
                  <a:t> </a:t>
                </a:r>
                <a:r>
                  <a:rPr lang="en-US" dirty="0" smtClean="0"/>
                  <a:t>reaction force </a:t>
                </a:r>
                <a:r>
                  <a:rPr lang="en-US" dirty="0" smtClean="0">
                    <a:solidFill>
                      <a:srgbClr val="FF0000"/>
                    </a:solidFill>
                  </a:rPr>
                  <a:t>on</a:t>
                </a:r>
                <a:r>
                  <a:rPr lang="en-US" dirty="0" smtClean="0"/>
                  <a:t> body A</a:t>
                </a:r>
                <a:r>
                  <a:rPr lang="en-US" dirty="0"/>
                  <a:t>.</a:t>
                </a:r>
              </a:p>
              <a:p>
                <a:pPr>
                  <a:lnSpc>
                    <a:spcPct val="110000"/>
                  </a:lnSpc>
                </a:pPr>
                <a:r>
                  <a:rPr lang="en-US" dirty="0" smtClean="0"/>
                  <a:t>These </a:t>
                </a:r>
                <a:r>
                  <a:rPr lang="en-US" dirty="0"/>
                  <a:t>two equal and opposite forces </a:t>
                </a:r>
                <a:r>
                  <a:rPr lang="en-US" dirty="0" smtClean="0"/>
                  <a:t>are </a:t>
                </a:r>
                <a:r>
                  <a:rPr lang="en-US" dirty="0"/>
                  <a:t>known as an </a:t>
                </a:r>
                <a:r>
                  <a:rPr lang="en-US" dirty="0">
                    <a:solidFill>
                      <a:srgbClr val="FF0000"/>
                    </a:solidFill>
                  </a:rPr>
                  <a:t>action-reaction </a:t>
                </a:r>
                <a:r>
                  <a:rPr lang="en-US" dirty="0"/>
                  <a:t>pair. </a:t>
                </a:r>
              </a:p>
              <a:p>
                <a:pPr>
                  <a:lnSpc>
                    <a:spcPct val="110000"/>
                  </a:lnSpc>
                </a:pPr>
                <a:r>
                  <a:rPr lang="en-US" dirty="0"/>
                  <a:t>Mathematically we write Newton's third law </a:t>
                </a:r>
                <a:r>
                  <a:rPr lang="en-US" dirty="0" smtClean="0"/>
                  <a:t>as </a:t>
                </a:r>
                <a14:m>
                  <m:oMath xmlns:m="http://schemas.openxmlformats.org/officeDocument/2006/math">
                    <m:sSub>
                      <m:sSubPr>
                        <m:ctrlPr>
                          <a:rPr lang="en-SG"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SG" b="0" i="1" smtClean="0">
                                <a:latin typeface="Cambria Math" panose="02040503050406030204" pitchFamily="18" charset="0"/>
                              </a:rPr>
                              <m:t>𝐹</m:t>
                            </m:r>
                          </m:e>
                        </m:acc>
                      </m:e>
                      <m:sub>
                        <m:r>
                          <m:rPr>
                            <m:nor/>
                          </m:rPr>
                          <a:rPr lang="en-SG" b="0" i="0" smtClean="0">
                            <a:latin typeface="Cambria Math" panose="02040503050406030204" pitchFamily="18" charset="0"/>
                          </a:rPr>
                          <m:t>A</m:t>
                        </m:r>
                        <m:r>
                          <m:rPr>
                            <m:nor/>
                          </m:rPr>
                          <a:rPr lang="en-SG" b="0" i="0" smtClean="0">
                            <a:latin typeface="Cambria Math" panose="02040503050406030204" pitchFamily="18" charset="0"/>
                          </a:rPr>
                          <m:t> </m:t>
                        </m:r>
                        <m:r>
                          <m:rPr>
                            <m:nor/>
                          </m:rPr>
                          <a:rPr lang="en-SG" b="0" i="0" smtClean="0">
                            <a:latin typeface="Cambria Math" panose="02040503050406030204" pitchFamily="18" charset="0"/>
                          </a:rPr>
                          <m:t>on</m:t>
                        </m:r>
                        <m:r>
                          <m:rPr>
                            <m:nor/>
                          </m:rPr>
                          <a:rPr lang="en-SG" b="0" i="0" smtClean="0">
                            <a:latin typeface="Cambria Math" panose="02040503050406030204" pitchFamily="18" charset="0"/>
                          </a:rPr>
                          <m:t> </m:t>
                        </m:r>
                        <m:r>
                          <m:rPr>
                            <m:nor/>
                          </m:rPr>
                          <a:rPr lang="en-SG" b="0" i="0" smtClean="0">
                            <a:latin typeface="Cambria Math" panose="02040503050406030204" pitchFamily="18" charset="0"/>
                          </a:rPr>
                          <m:t>B</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acc>
                          <m:accPr>
                            <m:chr m:val="⃗"/>
                            <m:ctrlPr>
                              <a:rPr lang="en-US" i="1">
                                <a:latin typeface="Cambria Math" panose="02040503050406030204" pitchFamily="18" charset="0"/>
                              </a:rPr>
                            </m:ctrlPr>
                          </m:accPr>
                          <m:e>
                            <m:r>
                              <a:rPr lang="en-SG" i="1">
                                <a:latin typeface="Cambria Math" panose="02040503050406030204" pitchFamily="18" charset="0"/>
                              </a:rPr>
                              <m:t>𝐹</m:t>
                            </m:r>
                          </m:e>
                        </m:acc>
                      </m:e>
                      <m:sub>
                        <m:r>
                          <m:rPr>
                            <m:nor/>
                          </m:rPr>
                          <a:rPr lang="en-SG" b="0" i="0" smtClean="0">
                            <a:latin typeface="Cambria Math" panose="02040503050406030204" pitchFamily="18" charset="0"/>
                          </a:rPr>
                          <m:t>B</m:t>
                        </m:r>
                        <m:r>
                          <m:rPr>
                            <m:nor/>
                          </m:rPr>
                          <a:rPr lang="en-SG" i="0">
                            <a:latin typeface="Cambria Math" panose="02040503050406030204" pitchFamily="18" charset="0"/>
                          </a:rPr>
                          <m:t> </m:t>
                        </m:r>
                        <m:r>
                          <m:rPr>
                            <m:nor/>
                          </m:rPr>
                          <a:rPr lang="en-SG" i="0">
                            <a:latin typeface="Cambria Math" panose="02040503050406030204" pitchFamily="18" charset="0"/>
                          </a:rPr>
                          <m:t>on</m:t>
                        </m:r>
                        <m:r>
                          <m:rPr>
                            <m:nor/>
                          </m:rPr>
                          <a:rPr lang="en-SG" i="0">
                            <a:latin typeface="Cambria Math" panose="02040503050406030204" pitchFamily="18" charset="0"/>
                          </a:rPr>
                          <m:t> </m:t>
                        </m:r>
                        <m:r>
                          <m:rPr>
                            <m:nor/>
                          </m:rPr>
                          <a:rPr lang="en-SG" b="0" i="0" smtClean="0">
                            <a:latin typeface="Cambria Math" panose="02040503050406030204" pitchFamily="18" charset="0"/>
                          </a:rPr>
                          <m:t>A</m:t>
                        </m:r>
                      </m:sub>
                    </m:sSub>
                  </m:oMath>
                </a14:m>
                <a:r>
                  <a:rPr lang="en-US" dirty="0" smtClean="0"/>
                  <a:t>. </a:t>
                </a:r>
                <a:endParaRPr lang="en-US" dirty="0"/>
              </a:p>
              <a:p>
                <a:pPr>
                  <a:lnSpc>
                    <a:spcPct val="110000"/>
                  </a:lnSpc>
                </a:pPr>
                <a:r>
                  <a:rPr lang="en-US" dirty="0" smtClean="0"/>
                  <a:t>Below are useful links:</a:t>
                </a:r>
                <a:endParaRPr lang="en-US" dirty="0"/>
              </a:p>
              <a:p>
                <a:pPr marL="0" indent="0">
                  <a:buNone/>
                </a:pPr>
                <a:r>
                  <a:rPr lang="en-SG" dirty="0">
                    <a:hlinkClick r:id="rId2"/>
                  </a:rPr>
                  <a:t>https://</a:t>
                </a:r>
                <a:r>
                  <a:rPr lang="en-SG" dirty="0" smtClean="0">
                    <a:hlinkClick r:id="rId2"/>
                  </a:rPr>
                  <a:t>www.youtube.com/watch?v=TVAxASr0iUY</a:t>
                </a:r>
                <a:endParaRPr lang="en-SG" dirty="0" smtClean="0"/>
              </a:p>
              <a:p>
                <a:pPr marL="0" indent="0">
                  <a:buNone/>
                </a:pPr>
                <a:r>
                  <a:rPr lang="en-SG" dirty="0">
                    <a:hlinkClick r:id="rId3"/>
                  </a:rPr>
                  <a:t>https://www.youtube.com/watch?v=91QYouih4bQ</a:t>
                </a: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14" t="-781" r="-1693"/>
                </a:stretch>
              </a:blipFill>
            </p:spPr>
            <p:txBody>
              <a:bodyPr/>
              <a:lstStyle/>
              <a:p>
                <a:r>
                  <a:rPr lang="en-SG">
                    <a:noFill/>
                  </a:rPr>
                  <a:t> </a:t>
                </a:r>
              </a:p>
            </p:txBody>
          </p:sp>
        </mc:Fallback>
      </mc:AlternateContent>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8</a:t>
            </a:fld>
            <a:endParaRPr lang="en-US" dirty="0"/>
          </a:p>
        </p:txBody>
      </p:sp>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2751246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a:t>
            </a:r>
            <a:r>
              <a:rPr lang="en-GB" dirty="0" smtClean="0"/>
              <a:t>1</a:t>
            </a:r>
            <a:endParaRPr lang="en-SG" dirty="0"/>
          </a:p>
        </p:txBody>
      </p:sp>
      <p:sp>
        <p:nvSpPr>
          <p:cNvPr id="3" name="Content Placeholder 2"/>
          <p:cNvSpPr>
            <a:spLocks noGrp="1"/>
          </p:cNvSpPr>
          <p:nvPr>
            <p:ph idx="1"/>
          </p:nvPr>
        </p:nvSpPr>
        <p:spPr/>
        <p:txBody>
          <a:bodyPr/>
          <a:lstStyle/>
          <a:p>
            <a:pPr marL="0" indent="0">
              <a:spcBef>
                <a:spcPts val="0"/>
              </a:spcBef>
              <a:buNone/>
            </a:pPr>
            <a:r>
              <a:rPr lang="en-US" sz="2000" dirty="0"/>
              <a:t>An apple </a:t>
            </a:r>
            <a:r>
              <a:rPr lang="en-US" sz="2000" dirty="0" smtClean="0"/>
              <a:t>sitting </a:t>
            </a:r>
            <a:r>
              <a:rPr lang="en-US" sz="2000" dirty="0"/>
              <a:t>at rest on a table </a:t>
            </a:r>
            <a:r>
              <a:rPr lang="en-US" sz="2000" dirty="0" smtClean="0"/>
              <a:t>is in </a:t>
            </a:r>
            <a:r>
              <a:rPr lang="en-US" sz="2000" dirty="0"/>
              <a:t>equilibrium.</a:t>
            </a:r>
          </a:p>
          <a:p>
            <a:pPr marL="452438" indent="-452438">
              <a:spcBef>
                <a:spcPts val="0"/>
              </a:spcBef>
              <a:buNone/>
              <a:tabLst>
                <a:tab pos="452438" algn="l"/>
              </a:tabLst>
            </a:pPr>
            <a:r>
              <a:rPr lang="en-US" sz="2000" dirty="0" smtClean="0"/>
              <a:t>a) </a:t>
            </a:r>
            <a:r>
              <a:rPr lang="en-US" sz="2000" dirty="0"/>
              <a:t>	What forces act on the apple?</a:t>
            </a:r>
          </a:p>
          <a:p>
            <a:pPr marL="452438" indent="-452438">
              <a:spcBef>
                <a:spcPts val="0"/>
              </a:spcBef>
              <a:buNone/>
              <a:tabLst>
                <a:tab pos="452438" algn="l"/>
              </a:tabLst>
            </a:pPr>
            <a:r>
              <a:rPr lang="en-GB" sz="2000" dirty="0" smtClean="0"/>
              <a:t>b) 	What </a:t>
            </a:r>
            <a:r>
              <a:rPr lang="en-GB" sz="2000" dirty="0"/>
              <a:t>is the reaction force to each of the forces acting on the apple</a:t>
            </a:r>
            <a:r>
              <a:rPr lang="en-GB" sz="2000" dirty="0" smtClean="0"/>
              <a:t>?</a:t>
            </a:r>
          </a:p>
          <a:p>
            <a:pPr marL="452438" indent="-452438">
              <a:spcBef>
                <a:spcPts val="0"/>
              </a:spcBef>
              <a:buNone/>
              <a:tabLst>
                <a:tab pos="452438" algn="l"/>
              </a:tabLst>
            </a:pPr>
            <a:r>
              <a:rPr lang="en-SG" sz="2000" dirty="0" smtClean="0"/>
              <a:t>c)	</a:t>
            </a:r>
            <a:r>
              <a:rPr lang="en-GB" sz="2000" dirty="0"/>
              <a:t>What are the action-reaction pairs?</a:t>
            </a:r>
            <a:endParaRPr lang="en-US" sz="2000" dirty="0"/>
          </a:p>
          <a:p>
            <a:pPr marL="452438" indent="-452438">
              <a:spcBef>
                <a:spcPts val="0"/>
              </a:spcBef>
              <a:buNone/>
              <a:tabLst>
                <a:tab pos="452438" algn="l"/>
              </a:tabLst>
            </a:pPr>
            <a:endParaRPr lang="en-SG" sz="2000" dirty="0"/>
          </a:p>
        </p:txBody>
      </p:sp>
      <p:sp>
        <p:nvSpPr>
          <p:cNvPr id="4" name="Slide Number Placeholder 3"/>
          <p:cNvSpPr>
            <a:spLocks noGrp="1"/>
          </p:cNvSpPr>
          <p:nvPr>
            <p:ph type="sldNum" sz="quarter" idx="12"/>
          </p:nvPr>
        </p:nvSpPr>
        <p:spPr/>
        <p:txBody>
          <a:bodyPr/>
          <a:lstStyle/>
          <a:p>
            <a:r>
              <a:rPr lang="en-US" smtClean="0"/>
              <a:t> Page </a:t>
            </a:r>
            <a:fld id="{D57F1E4F-1CFF-5643-939E-217C01CDF565}" type="slidenum">
              <a:rPr lang="en-US" smtClean="0"/>
              <a:pPr/>
              <a:t>9</a:t>
            </a:fld>
            <a:endParaRPr lang="en-US" dirty="0"/>
          </a:p>
        </p:txBody>
      </p:sp>
      <p:pic>
        <p:nvPicPr>
          <p:cNvPr id="5" name="Picture 3" descr="04_26_Figure"/>
          <p:cNvPicPr>
            <a:picLocks noChangeAspect="1" noChangeArrowheads="1"/>
          </p:cNvPicPr>
          <p:nvPr/>
        </p:nvPicPr>
        <p:blipFill>
          <a:blip r:embed="rId2" cstate="print"/>
          <a:srcRect/>
          <a:stretch>
            <a:fillRect/>
          </a:stretch>
        </p:blipFill>
        <p:spPr bwMode="auto">
          <a:xfrm>
            <a:off x="1097280" y="3168278"/>
            <a:ext cx="8663624" cy="3602202"/>
          </a:xfrm>
          <a:prstGeom prst="rect">
            <a:avLst/>
          </a:prstGeom>
          <a:noFill/>
        </p:spPr>
      </p:pic>
      <p:sp>
        <p:nvSpPr>
          <p:cNvPr id="6" name="Footer Placeholder 5"/>
          <p:cNvSpPr>
            <a:spLocks noGrp="1"/>
          </p:cNvSpPr>
          <p:nvPr>
            <p:ph type="ftr" sz="quarter" idx="11"/>
          </p:nvPr>
        </p:nvSpPr>
        <p:spPr/>
        <p:txBody>
          <a:bodyPr/>
          <a:lstStyle/>
          <a:p>
            <a:r>
              <a:rPr lang="en-US" smtClean="0"/>
              <a:t>Official (Closed), Non-sensitive</a:t>
            </a:r>
            <a:endParaRPr lang="en-US" dirty="0"/>
          </a:p>
        </p:txBody>
      </p:sp>
    </p:spTree>
    <p:extLst>
      <p:ext uri="{BB962C8B-B14F-4D97-AF65-F5344CB8AC3E}">
        <p14:creationId xmlns:p14="http://schemas.microsoft.com/office/powerpoint/2010/main" val="33168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2204</TotalTime>
  <Words>4844</Words>
  <Application>Microsoft Office PowerPoint</Application>
  <PresentationFormat>Widescreen</PresentationFormat>
  <Paragraphs>396</Paragraphs>
  <Slides>52</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9" baseType="lpstr">
      <vt:lpstr>SimSun</vt:lpstr>
      <vt:lpstr>Arial</vt:lpstr>
      <vt:lpstr>Calibri</vt:lpstr>
      <vt:lpstr>Cambria Math</vt:lpstr>
      <vt:lpstr>Times New Roman</vt:lpstr>
      <vt:lpstr>Retrospect</vt:lpstr>
      <vt:lpstr>Equation</vt:lpstr>
      <vt:lpstr>Dynamics</vt:lpstr>
      <vt:lpstr>Dynamics</vt:lpstr>
      <vt:lpstr>Force</vt:lpstr>
      <vt:lpstr>Long range force vs contact force</vt:lpstr>
      <vt:lpstr>Contact force – normal force</vt:lpstr>
      <vt:lpstr>Contact force – Friction</vt:lpstr>
      <vt:lpstr>Contact force – Tension and compression</vt:lpstr>
      <vt:lpstr>Newton’s third law of motion</vt:lpstr>
      <vt:lpstr>Example 1</vt:lpstr>
      <vt:lpstr>Example 2</vt:lpstr>
      <vt:lpstr>PowerPoint Presentation</vt:lpstr>
      <vt:lpstr>Newton’s first law of motion</vt:lpstr>
      <vt:lpstr>Newton’s first law of motion</vt:lpstr>
      <vt:lpstr>Superposition of forces</vt:lpstr>
      <vt:lpstr>Newton’s first law as the law of inertia</vt:lpstr>
      <vt:lpstr>Newton’s second law of motion</vt:lpstr>
      <vt:lpstr>Definition of one newton</vt:lpstr>
      <vt:lpstr>Mass and weight of an object</vt:lpstr>
      <vt:lpstr>Newton’s laws are not valid in non-inertial frames</vt:lpstr>
      <vt:lpstr>Free-body diagram</vt:lpstr>
      <vt:lpstr>Examples of free-body diagrams</vt:lpstr>
      <vt:lpstr>Problem solving strategy involving Newton’s 2nd law</vt:lpstr>
      <vt:lpstr>Example 3</vt:lpstr>
      <vt:lpstr>Example 4</vt:lpstr>
      <vt:lpstr>Example 5</vt:lpstr>
      <vt:lpstr>Example 6</vt:lpstr>
      <vt:lpstr>Example 6 - continue</vt:lpstr>
      <vt:lpstr>Example 7</vt:lpstr>
      <vt:lpstr>Example 8</vt:lpstr>
      <vt:lpstr>Example 9</vt:lpstr>
      <vt:lpstr>Kinetic friction</vt:lpstr>
      <vt:lpstr>Static friction</vt:lpstr>
      <vt:lpstr>From static to kinetic friction</vt:lpstr>
      <vt:lpstr>Example 10</vt:lpstr>
      <vt:lpstr>Uniform circular motion</vt:lpstr>
      <vt:lpstr>Centripetal acceleration</vt:lpstr>
      <vt:lpstr>Centripetal acceleration</vt:lpstr>
      <vt:lpstr>Period of revolution</vt:lpstr>
      <vt:lpstr>Centripetal force</vt:lpstr>
      <vt:lpstr>Some useful things to remember</vt:lpstr>
      <vt:lpstr>Example 11</vt:lpstr>
      <vt:lpstr>Example 12</vt:lpstr>
      <vt:lpstr>Example 13</vt:lpstr>
      <vt:lpstr>Example 14</vt:lpstr>
      <vt:lpstr>Non-uniform circular motion</vt:lpstr>
      <vt:lpstr>Example 15</vt:lpstr>
      <vt:lpstr>PowerPoint Presentation</vt:lpstr>
      <vt:lpstr>Fluid resistance force </vt:lpstr>
      <vt:lpstr>Terminal velocity</vt:lpstr>
      <vt:lpstr>Terminal velocity – detailed calculation</vt:lpstr>
      <vt:lpstr>Air drag</vt:lpstr>
      <vt:lpstr>PowerPoint Presentation</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electricity</dc:title>
  <dc:creator>Tan Teow Chye</dc:creator>
  <cp:lastModifiedBy>Sheh Lit CHANG (SP)</cp:lastModifiedBy>
  <cp:revision>347</cp:revision>
  <dcterms:created xsi:type="dcterms:W3CDTF">2018-09-30T12:15:30Z</dcterms:created>
  <dcterms:modified xsi:type="dcterms:W3CDTF">2021-10-28T01:17:46Z</dcterms:modified>
</cp:coreProperties>
</file>